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7" r:id="rId2"/>
    <p:sldId id="259" r:id="rId3"/>
    <p:sldId id="258" r:id="rId4"/>
    <p:sldId id="264" r:id="rId5"/>
    <p:sldId id="260" r:id="rId6"/>
    <p:sldId id="261" r:id="rId7"/>
    <p:sldId id="263" r:id="rId8"/>
    <p:sldId id="262" r:id="rId9"/>
    <p:sldId id="265" r:id="rId10"/>
    <p:sldId id="337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8" r:id="rId19"/>
    <p:sldId id="274" r:id="rId20"/>
    <p:sldId id="279" r:id="rId21"/>
    <p:sldId id="276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38" r:id="rId43"/>
    <p:sldId id="339" r:id="rId44"/>
    <p:sldId id="340" r:id="rId45"/>
    <p:sldId id="341" r:id="rId46"/>
    <p:sldId id="342" r:id="rId47"/>
    <p:sldId id="300" r:id="rId48"/>
    <p:sldId id="334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9" r:id="rId67"/>
    <p:sldId id="318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35" r:id="rId76"/>
    <p:sldId id="336" r:id="rId77"/>
    <p:sldId id="327" r:id="rId78"/>
    <p:sldId id="343" r:id="rId79"/>
    <p:sldId id="344" r:id="rId80"/>
    <p:sldId id="345" r:id="rId81"/>
    <p:sldId id="346" r:id="rId82"/>
    <p:sldId id="328" r:id="rId83"/>
    <p:sldId id="329" r:id="rId84"/>
    <p:sldId id="330" r:id="rId85"/>
    <p:sldId id="331" r:id="rId86"/>
    <p:sldId id="332" r:id="rId87"/>
    <p:sldId id="333" r:id="rId8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2819" autoAdjust="0"/>
  </p:normalViewPr>
  <p:slideViewPr>
    <p:cSldViewPr snapToGrid="0">
      <p:cViewPr varScale="1">
        <p:scale>
          <a:sx n="69" d="100"/>
          <a:sy n="69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E3F63-EB82-4BAC-88F4-FD6DFC9BF61A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6D0D2-3F54-46A6-906A-E6741EC803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34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tr-TR" smtClean="0"/>
          </a:p>
        </p:txBody>
      </p:sp>
      <p:sp>
        <p:nvSpPr>
          <p:cNvPr id="1946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8FF087CB-0CA8-44FC-A69A-B2FE11575ACF}" type="slidenum">
              <a:rPr lang="tr-TR" smtClean="0"/>
              <a:t>15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401303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6D0D2-3F54-46A6-906A-E6741EC803EC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9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101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198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57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730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911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99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221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398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702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25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49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840D2-C7F4-469E-A897-E3930FBB5181}" type="datetimeFigureOut">
              <a:rPr lang="tr-TR" smtClean="0"/>
              <a:t>16.10.2018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789B-9B96-47D4-8D2C-9EC322FEA4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01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500" y="889339"/>
            <a:ext cx="8126568" cy="44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İlgili resi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5265"/>
          <a:stretch>
            <a:fillRect/>
          </a:stretch>
        </p:blipFill>
        <p:spPr bwMode="auto">
          <a:xfrm>
            <a:off x="499693" y="109182"/>
            <a:ext cx="11573572" cy="69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7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7" y="490335"/>
            <a:ext cx="4932091" cy="4438273"/>
          </a:xfrm>
          <a:prstGeom prst="rect">
            <a:avLst/>
          </a:prstGeom>
          <a:effectLst>
            <a:glow rad="3429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  <a:bevelB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5891133" y="376030"/>
            <a:ext cx="601105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Davud’un ardından oğlu Hz. Süleyman</a:t>
            </a:r>
          </a:p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Kudüs’te kendi ismi ile anılacak olan </a:t>
            </a:r>
            <a:r>
              <a:rPr lang="tr-TR" sz="4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Süleyman Mabedi’ni </a:t>
            </a:r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yaptırmıştır.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20" y="615631"/>
            <a:ext cx="4997528" cy="4241182"/>
          </a:xfrm>
          <a:prstGeom prst="rect">
            <a:avLst/>
          </a:prstGeom>
          <a:effectLst>
            <a:glow rad="3683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Dikdörtgen 3"/>
          <p:cNvSpPr/>
          <p:nvPr/>
        </p:nvSpPr>
        <p:spPr>
          <a:xfrm>
            <a:off x="5654566" y="615631"/>
            <a:ext cx="629259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Zekeriyya (a.s) Kudüs’te Hz. Meryem’e sahip çıktı, onun bakımını üstlendi.</a:t>
            </a:r>
          </a:p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Meryem </a:t>
            </a:r>
            <a:r>
              <a:rPr lang="tr-T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Mescid</a:t>
            </a:r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-i </a:t>
            </a:r>
            <a:r>
              <a:rPr lang="tr-T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Aksa’da</a:t>
            </a:r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yetişti.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6" y="452516"/>
            <a:ext cx="5545660" cy="4464258"/>
          </a:xfrm>
          <a:prstGeom prst="rect">
            <a:avLst/>
          </a:prstGeom>
          <a:effectLst>
            <a:glow rad="584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Dikdörtgen 3"/>
          <p:cNvSpPr/>
          <p:nvPr/>
        </p:nvSpPr>
        <p:spPr>
          <a:xfrm>
            <a:off x="6340840" y="452516"/>
            <a:ext cx="529654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İsa Filistin topraklarında Dünya'ya geldi, orada yaşadı ve oradan göğe yükseldi.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12619" y="138545"/>
            <a:ext cx="1118754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Hz. Davud (AS), Hz. Süleyman (AS),</a:t>
            </a:r>
          </a:p>
          <a:p>
            <a:pPr algn="ctr"/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Hz. Zekeriyya (AS), Hz. Yahya (AS),</a:t>
            </a:r>
          </a:p>
          <a:p>
            <a:pPr algn="ctr"/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Hz. İsa (AS),  Hz. İbrahim (AS), </a:t>
            </a:r>
          </a:p>
          <a:p>
            <a:pPr algn="ctr"/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Hz. İshak (AS), Hz. Yakup (AS), </a:t>
            </a:r>
          </a:p>
          <a:p>
            <a:pPr algn="ctr"/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Hz. Yusuf (AS), Hz. Musa (AS), </a:t>
            </a:r>
          </a:p>
          <a:p>
            <a:pPr algn="ctr"/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Hz. Harun (AS), Hz. Lut (AS) ve Hz. Muhammed (SAV) yolu </a:t>
            </a:r>
          </a:p>
          <a:p>
            <a:pPr algn="ctr"/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Kudüs’ten geçti</a:t>
            </a:r>
            <a:r>
              <a:rPr lang="tr-TR" sz="480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.</a:t>
            </a:r>
            <a:endParaRPr lang="tr-TR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18488" cy="1079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4000"/>
              <a:t/>
            </a:r>
            <a:br>
              <a:rPr lang="tr-TR" altLang="tr-TR" sz="4000"/>
            </a:br>
            <a:r>
              <a:rPr lang="tr-TR" altLang="tr-TR" sz="4000"/>
              <a:t>KUDÜS VE MESCİD-İ AKSA BİZİM İÇİN NEDEN ÖNEMLİDİR</a:t>
            </a:r>
            <a:r>
              <a:rPr lang="tr-TR" altLang="tr-TR" smtClean="0"/>
              <a:t>?</a:t>
            </a:r>
            <a:br>
              <a:rPr lang="tr-TR" altLang="tr-TR" smtClean="0"/>
            </a:br>
            <a:endParaRPr lang="tr-TR" altLang="tr-TR" smtClean="0"/>
          </a:p>
        </p:txBody>
      </p:sp>
      <p:pic>
        <p:nvPicPr>
          <p:cNvPr id="2051" name="Picture 5" descr="C:\Users\User\Desktop\Kartal İ.H Orta Okulu\Mescid-i Aksa Manzarası\Temple_Mount_(Aerial_view,_2007)_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03388" y="1268414"/>
            <a:ext cx="8964612" cy="5329237"/>
          </a:xfr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altLang="tr-TR" dirty="0">
                <a:solidFill>
                  <a:srgbClr val="0070C0"/>
                </a:solidFill>
              </a:rPr>
              <a:t/>
            </a:r>
            <a:br>
              <a:rPr lang="tr-TR" altLang="tr-TR" dirty="0">
                <a:solidFill>
                  <a:srgbClr val="0070C0"/>
                </a:solidFill>
              </a:rPr>
            </a:br>
            <a:r>
              <a:rPr lang="tr-TR" altLang="tr-TR" dirty="0" smtClean="0">
                <a:solidFill>
                  <a:srgbClr val="0070C0"/>
                </a:solidFill>
                <a:latin typeface="+mn-lt"/>
              </a:rPr>
              <a:t>1- MESCİD-İ AKSA İLK KIBLEMİZDİR</a:t>
            </a:r>
            <a:r>
              <a:rPr lang="tr-TR" altLang="tr-TR" dirty="0" smtClean="0">
                <a:solidFill>
                  <a:srgbClr val="0070C0"/>
                </a:solidFill>
              </a:rPr>
              <a:t/>
            </a:r>
            <a:br>
              <a:rPr lang="tr-TR" altLang="tr-TR" dirty="0" smtClean="0">
                <a:solidFill>
                  <a:srgbClr val="0070C0"/>
                </a:solidFill>
              </a:rPr>
            </a:br>
            <a:endParaRPr lang="tr-TR" altLang="tr-TR" dirty="0" smtClean="0"/>
          </a:p>
        </p:txBody>
      </p:sp>
      <p:pic>
        <p:nvPicPr>
          <p:cNvPr id="3075" name="Picture 4" descr="C:\Users\User\Desktop\Kartal İ.H Orta Okulu\Mescid-i Aksa Manzarası\Israel-2013-Aerial-Temple_Mount_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908050"/>
            <a:ext cx="9144000" cy="5957888"/>
          </a:xfr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altLang="tr-TR" sz="4000">
                <a:solidFill>
                  <a:srgbClr val="0070C0"/>
                </a:solidFill>
              </a:rPr>
              <a:t>2-)Mescidi Aksa Hz. Peygamber’in İsra ve Miracının gerçekleştiği yerdir.</a:t>
            </a:r>
          </a:p>
        </p:txBody>
      </p:sp>
      <p:sp>
        <p:nvSpPr>
          <p:cNvPr id="4099" name="3 İçerik Yer Tutucusu"/>
          <p:cNvSpPr>
            <a:spLocks noGrp="1"/>
          </p:cNvSpPr>
          <p:nvPr>
            <p:ph idx="1"/>
          </p:nvPr>
        </p:nvSpPr>
        <p:spPr>
          <a:xfrm>
            <a:off x="1981200" y="1484313"/>
            <a:ext cx="8229600" cy="4641850"/>
          </a:xfrm>
        </p:spPr>
        <p:txBody>
          <a:bodyPr/>
          <a:lstStyle/>
          <a:p>
            <a:pPr marL="0" indent="0">
              <a:buNone/>
            </a:pPr>
            <a:endParaRPr lang="tr-TR" dirty="0" smtClean="0"/>
          </a:p>
        </p:txBody>
      </p:sp>
      <p:pic>
        <p:nvPicPr>
          <p:cNvPr id="4100" name="Picture 2" descr="C:\Users\User\Desktop\Kartal İ.H Orta Okulu\Mescid-i Aksa Manzarası\45486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55455"/>
            <a:ext cx="10320950" cy="480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3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63" y="705172"/>
            <a:ext cx="5095977" cy="3271232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Dikdörtgen 8"/>
          <p:cNvSpPr/>
          <p:nvPr/>
        </p:nvSpPr>
        <p:spPr>
          <a:xfrm>
            <a:off x="199563" y="3976403"/>
            <a:ext cx="50959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(İsra Suresi, 17/1) </a:t>
            </a:r>
            <a:endParaRPr lang="tr-TR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447706" y="583445"/>
            <a:ext cx="6445769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"Kulunu, kendisine birtakım ayetlerimizi göstermek için bir gece Mescidi Haram'dan çevresini mübarek kıldığımız Mescidi Aksa'ya yürütenin şanı pek yücedir."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Başlık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3"/>
          </a:xfrm>
        </p:spPr>
        <p:txBody>
          <a:bodyPr>
            <a:normAutofit/>
          </a:bodyPr>
          <a:lstStyle/>
          <a:p>
            <a:r>
              <a:rPr lang="tr-TR" altLang="tr-TR" dirty="0" smtClean="0">
                <a:solidFill>
                  <a:srgbClr val="0070C0"/>
                </a:solidFill>
              </a:rPr>
              <a:t>3-)Mescidi Aksa Kutsal </a:t>
            </a:r>
            <a:r>
              <a:rPr lang="tr-TR" altLang="tr-TR" dirty="0" err="1" smtClean="0">
                <a:solidFill>
                  <a:srgbClr val="0070C0"/>
                </a:solidFill>
              </a:rPr>
              <a:t>Mescidlerin</a:t>
            </a:r>
            <a:r>
              <a:rPr lang="tr-TR" altLang="tr-TR" dirty="0" smtClean="0">
                <a:solidFill>
                  <a:srgbClr val="0070C0"/>
                </a:solidFill>
              </a:rPr>
              <a:t> Üçüncüsüdür.</a:t>
            </a:r>
            <a:endParaRPr lang="tr-TR" dirty="0" smtClean="0"/>
          </a:p>
        </p:txBody>
      </p:sp>
      <p:pic>
        <p:nvPicPr>
          <p:cNvPr id="6147" name="Picture 2" descr="C:\Users\User\Desktop\Kartal İ.H Orta Okulu\Mescid-i Aksa Manzarası\MA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500187"/>
            <a:ext cx="9144000" cy="5357813"/>
          </a:xfr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img.blogcu.com/uploads/mucahid23_Mescidi_Aksa.jpg"/>
          <p:cNvPicPr/>
          <p:nvPr/>
        </p:nvPicPr>
        <p:blipFill rotWithShape="1">
          <a:blip r:embed="rId2" cstate="print"/>
          <a:srcRect r="388"/>
          <a:stretch>
            <a:fillRect/>
          </a:stretch>
        </p:blipFill>
        <p:spPr bwMode="auto">
          <a:xfrm>
            <a:off x="1757772" y="1416901"/>
            <a:ext cx="867645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524000" y="0"/>
            <a:ext cx="9144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r-TR" sz="4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DÜNYADA KURULAN</a:t>
            </a:r>
          </a:p>
          <a:p>
            <a:pPr algn="ctr"/>
            <a:r>
              <a:rPr lang="tr-TR" sz="4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 ESKİ ŞEHİRLERİNDEN BİRİDİR</a:t>
            </a:r>
          </a:p>
        </p:txBody>
      </p:sp>
    </p:spTree>
    <p:extLst>
      <p:ext uri="{BB962C8B-B14F-4D97-AF65-F5344CB8AC3E}">
        <p14:creationId xmlns:p14="http://schemas.microsoft.com/office/powerpoint/2010/main" val="33527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7" y="764120"/>
            <a:ext cx="5758207" cy="4307808"/>
          </a:xfrm>
          <a:prstGeom prst="rect">
            <a:avLst/>
          </a:prstGeom>
          <a:effectLst>
            <a:glow rad="4064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Dikdörtgen 5"/>
          <p:cNvSpPr/>
          <p:nvPr/>
        </p:nvSpPr>
        <p:spPr>
          <a:xfrm>
            <a:off x="6203504" y="764120"/>
            <a:ext cx="59884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"Yolculuk ancak şu üç mescidden birine olur: Benim şu mescidime, Mescidi Haram'a </a:t>
            </a:r>
            <a:endParaRPr lang="tr-TR" sz="4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 </a:t>
            </a:r>
            <a:r>
              <a:rPr lang="tr-T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Mescidi Aksa'ya."</a:t>
            </a:r>
            <a:r>
              <a:rPr lang="tr-T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tr-T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(Müslim, </a:t>
            </a:r>
            <a:r>
              <a:rPr lang="tr-TR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Kitabu'l</a:t>
            </a:r>
            <a:r>
              <a:rPr lang="tr-T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-Hacc, 15/415, 511, 512)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Başlık"/>
          <p:cNvSpPr>
            <a:spLocks noGrp="1"/>
          </p:cNvSpPr>
          <p:nvPr>
            <p:ph type="title"/>
          </p:nvPr>
        </p:nvSpPr>
        <p:spPr>
          <a:xfrm>
            <a:off x="1428465" y="1740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/>
            </a:r>
            <a:br>
              <a:rPr lang="tr-TR" dirty="0" smtClean="0">
                <a:solidFill>
                  <a:srgbClr val="0070C0"/>
                </a:solidFill>
              </a:rPr>
            </a:br>
            <a:r>
              <a:rPr lang="tr-TR" dirty="0" smtClean="0">
                <a:solidFill>
                  <a:srgbClr val="0070C0"/>
                </a:solidFill>
              </a:rPr>
              <a:t>4-)</a:t>
            </a:r>
            <a:r>
              <a:rPr lang="tr-TR" dirty="0" err="1" smtClean="0">
                <a:solidFill>
                  <a:srgbClr val="0070C0"/>
                </a:solidFill>
              </a:rPr>
              <a:t>Mescid</a:t>
            </a:r>
            <a:r>
              <a:rPr lang="tr-TR" dirty="0" smtClean="0">
                <a:solidFill>
                  <a:srgbClr val="0070C0"/>
                </a:solidFill>
              </a:rPr>
              <a:t>-i </a:t>
            </a:r>
            <a:r>
              <a:rPr lang="tr-TR" dirty="0" err="1" smtClean="0">
                <a:solidFill>
                  <a:srgbClr val="0070C0"/>
                </a:solidFill>
              </a:rPr>
              <a:t>Aksa’da</a:t>
            </a:r>
            <a:r>
              <a:rPr lang="tr-TR" dirty="0" smtClean="0">
                <a:solidFill>
                  <a:srgbClr val="0070C0"/>
                </a:solidFill>
              </a:rPr>
              <a:t> namaz kılmak faziletlidir.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 smtClean="0"/>
          </a:p>
        </p:txBody>
      </p:sp>
      <p:pic>
        <p:nvPicPr>
          <p:cNvPr id="9219" name="Picture 2" descr="C:\Users\User\Desktop\Kartal İ.H Orta Okulu\Mescid-i Aksa Manzarası\DSC_0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65" y="1354540"/>
            <a:ext cx="9144000" cy="5257800"/>
          </a:xfr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52" y="597131"/>
            <a:ext cx="4282190" cy="4067175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4661942" y="406062"/>
            <a:ext cx="710409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 hadisi şerifte bildirildiğine göre Resulullah (s.a.s)'ın eşi Meymune (r. anha</a:t>
            </a:r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):</a:t>
            </a:r>
          </a:p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“Ya Resulellah! Bize Mescid-i Aksa hakkındaki hükmün ne olduğunu bildir" </a:t>
            </a:r>
            <a:r>
              <a:rPr lang="tr-T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dedi. Resulullah (s.a.s.) de şöyle buyurdu</a:t>
            </a:r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"Oraya (Mescidi Aksa'ya) gidin ve içinde namaz kılın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 </a:t>
            </a:r>
            <a:r>
              <a:rPr lang="tr-T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-Hadisin ravisi dedi ki: "O zaman burası  Daru'l-Harb'di (yani Müslüman olmayanların hakimiyeti altındaydı)."- Resulullah (s.a.s) sözlerine daha sonra şöyle devam etti:</a:t>
            </a:r>
          </a:p>
          <a:p>
            <a:pPr algn="ctr"/>
            <a:r>
              <a:rPr lang="tr-T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3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"Eğer oraya gidemez ve içinde namaz kılamazsanız kandillerinde yakılmak üzere oraya zeytinyağı gönderin." </a:t>
            </a:r>
          </a:p>
          <a:p>
            <a:pPr algn="ctr"/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(Ebu </a:t>
            </a:r>
            <a:r>
              <a:rPr lang="tr-T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Davud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tr-TR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Kitabu's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-Salat, 14)</a:t>
            </a:r>
          </a:p>
          <a:p>
            <a:pPr algn="ctr"/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/>
          <p:cNvSpPr>
            <a:spLocks noGrp="1"/>
          </p:cNvSpPr>
          <p:nvPr>
            <p:ph type="title"/>
          </p:nvPr>
        </p:nvSpPr>
        <p:spPr>
          <a:xfrm>
            <a:off x="1981200" y="265136"/>
            <a:ext cx="8229600" cy="1727200"/>
          </a:xfrm>
        </p:spPr>
        <p:txBody>
          <a:bodyPr>
            <a:normAutofit fontScale="90000"/>
          </a:bodyPr>
          <a:lstStyle/>
          <a:p>
            <a:r>
              <a:rPr lang="tr-TR" altLang="tr-TR" sz="4000" dirty="0">
                <a:solidFill>
                  <a:srgbClr val="0070C0"/>
                </a:solidFill>
              </a:rPr>
              <a:t>5</a:t>
            </a:r>
            <a:r>
              <a:rPr lang="tr-TR" altLang="tr-TR" sz="4000" dirty="0" smtClean="0">
                <a:solidFill>
                  <a:srgbClr val="0070C0"/>
                </a:solidFill>
              </a:rPr>
              <a:t>-)</a:t>
            </a:r>
            <a:r>
              <a:rPr lang="tr-TR" altLang="tr-TR" sz="4000" dirty="0">
                <a:solidFill>
                  <a:srgbClr val="0070C0"/>
                </a:solidFill>
              </a:rPr>
              <a:t>Hz. Peygamber (</a:t>
            </a:r>
            <a:r>
              <a:rPr lang="tr-TR" altLang="tr-TR" sz="4000" dirty="0" err="1">
                <a:solidFill>
                  <a:srgbClr val="0070C0"/>
                </a:solidFill>
              </a:rPr>
              <a:t>s.a.v</a:t>
            </a:r>
            <a:r>
              <a:rPr lang="tr-TR" altLang="tr-TR" sz="4000" dirty="0">
                <a:solidFill>
                  <a:srgbClr val="0070C0"/>
                </a:solidFill>
              </a:rPr>
              <a:t>)Kudüs’ün fethedileceğini müjdelemiştir.</a:t>
            </a:r>
            <a:r>
              <a:rPr lang="tr-TR" altLang="tr-TR" dirty="0" smtClean="0">
                <a:solidFill>
                  <a:srgbClr val="0070C0"/>
                </a:solidFill>
              </a:rPr>
              <a:t/>
            </a:r>
            <a:br>
              <a:rPr lang="tr-TR" altLang="tr-TR" dirty="0" smtClean="0">
                <a:solidFill>
                  <a:srgbClr val="0070C0"/>
                </a:solidFill>
              </a:rPr>
            </a:br>
            <a:endParaRPr lang="tr-TR" dirty="0" smtClean="0"/>
          </a:p>
        </p:txBody>
      </p:sp>
      <p:pic>
        <p:nvPicPr>
          <p:cNvPr id="11267" name="Picture 2" descr="C:\Users\User\Desktop\Kartal İ.H Orta Okulu\Mescid-i Aksa Manzarası\Jerusalem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450075"/>
            <a:ext cx="9144000" cy="5257800"/>
          </a:xfr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7" y="591029"/>
            <a:ext cx="4849162" cy="4373624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5650173" y="1131517"/>
            <a:ext cx="6415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 Hz. Ömer döneminde miladi 637 yılında İslam topraklarına katılmıştır.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71" y="465235"/>
            <a:ext cx="3223042" cy="2227913"/>
          </a:xfrm>
          <a:prstGeom prst="rect">
            <a:avLst/>
          </a:prstGeom>
          <a:effectLst>
            <a:glow rad="508000">
              <a:schemeClr val="accent1">
                <a:alpha val="40000"/>
              </a:schemeClr>
            </a:glo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71" y="2975936"/>
            <a:ext cx="3223042" cy="2030144"/>
          </a:xfrm>
          <a:prstGeom prst="rect">
            <a:avLst/>
          </a:prstGeom>
          <a:effectLst>
            <a:glow rad="508000">
              <a:schemeClr val="accent1">
                <a:alpha val="40000"/>
              </a:schemeClr>
            </a:glow>
          </a:effectLst>
        </p:spPr>
      </p:pic>
      <p:sp>
        <p:nvSpPr>
          <p:cNvPr id="7" name="Dikdörtgen 6"/>
          <p:cNvSpPr/>
          <p:nvPr/>
        </p:nvSpPr>
        <p:spPr>
          <a:xfrm>
            <a:off x="4381679" y="485306"/>
            <a:ext cx="74918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Ali (R.A) Hz. Ömer’e şöyle der:       </a:t>
            </a:r>
            <a:endParaRPr lang="tr-T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“EY EMİRE’L MÜ’MİNİN!  O TOPRAKLAR SIRADAN TOPRAKLAR DEĞİL, BUNUN İÇİN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ORAYA GİT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KIYAMETE KADAR GELECEK MÜSLÜMANLAR O TOPRAKLARIN KIYMET VE ŞEREFİNİ UNUTMASINLAR.”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3807502" y="494675"/>
            <a:ext cx="816963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Ömer,  Mescid-i Aksa’da bulunan Hz. Bilal’i çağırarak ezan okumasını rica etti. Bilal-i Habeşi (r.a.)  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Rasulullah’ın (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s.a.v.)  vefatından sonra hiç ezan okuyamadığını ancak Kudüs’ün fethi için bir defaya mahsus olarak bu emri yerine getireceğini söyledi.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Bilal’in sesinin gökyüzünü çınlattığını duyanlar Rasulullah döneminin birden gözlerinin önünde canlandı. Ashabın ileri gelenleri ile birlikte Hz. Ömer’de uzun müddet hıçkıra hıçkıra 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ağladı.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/>
          <a:srcRect l="24049" r="30737"/>
          <a:stretch>
            <a:fillRect/>
          </a:stretch>
        </p:blipFill>
        <p:spPr>
          <a:xfrm>
            <a:off x="321947" y="0"/>
            <a:ext cx="3294184" cy="4811843"/>
          </a:xfrm>
          <a:prstGeom prst="rect">
            <a:avLst/>
          </a:prstGeom>
          <a:effectLst>
            <a:glow rad="7366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2" y="328989"/>
            <a:ext cx="4089816" cy="4568011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4616688" y="689166"/>
            <a:ext cx="74651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 sözleşme Allah’ın</a:t>
            </a:r>
            <a:r>
              <a:rPr lang="tr-T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kulu, müminlerin emiri Ömer’in </a:t>
            </a:r>
            <a:r>
              <a:rPr lang="tr-T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İliya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halkına verdiği  bir </a:t>
            </a:r>
            <a:r>
              <a:rPr lang="tr-T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emandır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ctr"/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Onların canlarına, mallarına,  kilise ve haçları konusunda; hastaları ve sağlıklı olanları ve  diğer insanlarına verilen bir </a:t>
            </a:r>
            <a:r>
              <a:rPr lang="tr-T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emandır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ctr"/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*Buna göre onlar kilise inşa etmeyecekler fakat eski kiliselerine de dokunulmayacaktır.</a:t>
            </a:r>
          </a:p>
          <a:p>
            <a:pPr algn="ctr"/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Kiliselerinin sayısı azaltılmayacak, sahalarına dokunulmayacak ve haçlarına karışılmayacaktır. </a:t>
            </a:r>
          </a:p>
          <a:p>
            <a:pPr algn="ctr"/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Mallarına da dokunulmayacaktır. Dinleri konusunda zorlanmayacaklardır. </a:t>
            </a:r>
          </a:p>
          <a:p>
            <a:pPr algn="ctr"/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Onlardan hiç birine zarar da verilmeyecektir. </a:t>
            </a:r>
            <a:endParaRPr lang="tr-T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0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2" y="328989"/>
            <a:ext cx="4089816" cy="4568011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4497048" y="865127"/>
            <a:ext cx="74651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tr-T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İliya’da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onlarla beraber hiçbir 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Yahudi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oturmayacaktır.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Diğer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şehir halkları gibi İliya halkı da cizye verecektir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*Bu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anlaşmaya tabi olanlar, cizye verdikleri müddetçe Allah’ın, Rasulullah’ın, Halifelerin ve müminlerin zimmetindedirler.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anlaşma  H. 15 senesinde 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yazıld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ı.</a:t>
            </a:r>
            <a:endParaRPr lang="tr-TR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7" y="999889"/>
            <a:ext cx="5232654" cy="4354827"/>
          </a:xfrm>
          <a:prstGeom prst="rect">
            <a:avLst/>
          </a:prstGeom>
          <a:effectLst>
            <a:glow rad="635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Dikdörtgen 6"/>
          <p:cNvSpPr/>
          <p:nvPr/>
        </p:nvSpPr>
        <p:spPr>
          <a:xfrm>
            <a:off x="5581338" y="725237"/>
            <a:ext cx="66106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Kubbetü’s-Sahra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  <a:p>
            <a:pPr algn="ctr"/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Abdülmelik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 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Mervan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tarafından 691 yılında yaptırılmıştır.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734937" y="1492031"/>
            <a:ext cx="1084712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altLang="tr-TR" sz="54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KUDÜS MESCİD-İ AKSA’YI BARINDIRDIĞI İÇİN MÜBAREK KILINMIŞ BİR ŞEHİRDİR</a:t>
            </a:r>
          </a:p>
          <a:p>
            <a:pPr algn="ctr"/>
            <a:endParaRPr lang="tr-TR" sz="540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97924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76" y="662328"/>
            <a:ext cx="5770178" cy="4385621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6" name="Dikdörtgen 5"/>
          <p:cNvSpPr/>
          <p:nvPr/>
        </p:nvSpPr>
        <p:spPr>
          <a:xfrm>
            <a:off x="6044390" y="731479"/>
            <a:ext cx="66856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Kıble Mescidi</a:t>
            </a:r>
          </a:p>
          <a:p>
            <a:pPr algn="ctr"/>
            <a:endParaRPr lang="tr-TR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Velid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tarafında </a:t>
            </a:r>
          </a:p>
          <a:p>
            <a:pPr marL="914400" indent="-914400"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710 yılında </a:t>
            </a:r>
          </a:p>
          <a:p>
            <a:pPr marL="914400" indent="-914400"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yaptırmıştır. </a:t>
            </a:r>
            <a:endParaRPr lang="tr-T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"/>
          <p:cNvSpPr>
            <a:spLocks noGrp="1"/>
          </p:cNvSpPr>
          <p:nvPr>
            <p:ph type="title"/>
          </p:nvPr>
        </p:nvSpPr>
        <p:spPr>
          <a:xfrm>
            <a:off x="912284" y="333375"/>
            <a:ext cx="10972800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dirty="0" smtClean="0"/>
              <a:t> </a:t>
            </a:r>
            <a:br>
              <a:rPr lang="tr-TR" altLang="tr-TR" dirty="0" smtClean="0"/>
            </a:br>
            <a:endParaRPr lang="tr-TR" altLang="tr-TR" dirty="0" smtClean="0"/>
          </a:p>
        </p:txBody>
      </p:sp>
      <p:pic>
        <p:nvPicPr>
          <p:cNvPr id="17411" name="Picture 4" descr="C:\Users\User\Desktop\Kartal İ.H Orta Okulu\Mescid-i Aksa Manzarası\Temple_Mount_(Aerial_view,_2007)_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7462345"/>
          </a:xfrm>
          <a:noFill/>
        </p:spPr>
      </p:pic>
    </p:spTree>
    <p:extLst>
      <p:ext uri="{BB962C8B-B14F-4D97-AF65-F5344CB8AC3E}">
        <p14:creationId xmlns:p14="http://schemas.microsoft.com/office/powerpoint/2010/main" val="22914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25603" name="Picture 2" descr="C:\Users\adem\Desktop\mescidiaksa avlusu\Kudüs_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36331" y="-683172"/>
            <a:ext cx="12528331" cy="8113986"/>
          </a:xfrm>
          <a:noFill/>
        </p:spPr>
      </p:pic>
    </p:spTree>
    <p:extLst>
      <p:ext uri="{BB962C8B-B14F-4D97-AF65-F5344CB8AC3E}">
        <p14:creationId xmlns:p14="http://schemas.microsoft.com/office/powerpoint/2010/main" val="17285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29699" name="Picture 2" descr="C:\Users\adem\Desktop\mescidiaksa avlusu\Kudüs_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9187" y="-630621"/>
            <a:ext cx="12643945" cy="8092966"/>
          </a:xfrm>
          <a:noFill/>
        </p:spPr>
      </p:pic>
    </p:spTree>
    <p:extLst>
      <p:ext uri="{BB962C8B-B14F-4D97-AF65-F5344CB8AC3E}">
        <p14:creationId xmlns:p14="http://schemas.microsoft.com/office/powerpoint/2010/main" val="41519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28675" name="Picture 2" descr="C:\Users\adem\Desktop\mescidiaksa avlusu\Kudüs_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83779" y="-620110"/>
            <a:ext cx="12475779" cy="7998372"/>
          </a:xfrm>
          <a:noFill/>
        </p:spPr>
      </p:pic>
    </p:spTree>
    <p:extLst>
      <p:ext uri="{BB962C8B-B14F-4D97-AF65-F5344CB8AC3E}">
        <p14:creationId xmlns:p14="http://schemas.microsoft.com/office/powerpoint/2010/main" val="40173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27651" name="Picture 2" descr="C:\Users\adem\Desktop\mescidiaksa avlusu\Kudüs_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20717" y="-557049"/>
            <a:ext cx="12412717" cy="8019393"/>
          </a:xfrm>
          <a:noFill/>
        </p:spPr>
      </p:pic>
    </p:spTree>
    <p:extLst>
      <p:ext uri="{BB962C8B-B14F-4D97-AF65-F5344CB8AC3E}">
        <p14:creationId xmlns:p14="http://schemas.microsoft.com/office/powerpoint/2010/main" val="16088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26627" name="Picture 2" descr="C:\Users\adem\Desktop\mescidiaksa avlusu\Kudüs_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30621"/>
            <a:ext cx="12192000" cy="8019393"/>
          </a:xfrm>
          <a:noFill/>
        </p:spPr>
      </p:pic>
    </p:spTree>
    <p:extLst>
      <p:ext uri="{BB962C8B-B14F-4D97-AF65-F5344CB8AC3E}">
        <p14:creationId xmlns:p14="http://schemas.microsoft.com/office/powerpoint/2010/main" val="9834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3795" name="Picture 2" descr="C:\Users\adem\Desktop\mescidiaksa avlusu\100_7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52248" y="-641131"/>
            <a:ext cx="12444248" cy="8082455"/>
          </a:xfrm>
          <a:noFill/>
        </p:spPr>
      </p:pic>
    </p:spTree>
    <p:extLst>
      <p:ext uri="{BB962C8B-B14F-4D97-AF65-F5344CB8AC3E}">
        <p14:creationId xmlns:p14="http://schemas.microsoft.com/office/powerpoint/2010/main" val="29949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4819" name="Picture 2" descr="C:\Users\adem\Desktop\mescidiaksa avlusu\100_7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99393" y="-672662"/>
            <a:ext cx="12591393" cy="8219090"/>
          </a:xfrm>
          <a:noFill/>
        </p:spPr>
      </p:pic>
    </p:spTree>
    <p:extLst>
      <p:ext uri="{BB962C8B-B14F-4D97-AF65-F5344CB8AC3E}">
        <p14:creationId xmlns:p14="http://schemas.microsoft.com/office/powerpoint/2010/main" val="18872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5843" name="Picture 2" descr="C:\Users\adem\Desktop\mescidiaksa avlusu\Kudüs_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20717" y="-662153"/>
            <a:ext cx="12591393" cy="8240111"/>
          </a:xfrm>
          <a:noFill/>
        </p:spPr>
      </p:pic>
    </p:spTree>
    <p:extLst>
      <p:ext uri="{BB962C8B-B14F-4D97-AF65-F5344CB8AC3E}">
        <p14:creationId xmlns:p14="http://schemas.microsoft.com/office/powerpoint/2010/main" val="30159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5581215" y="824159"/>
            <a:ext cx="61489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alt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Mescid-i Aksa Allah’ın yeryüzündeki ikinci evidir</a:t>
            </a:r>
            <a:endParaRPr lang="tr-T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990896" y="4240479"/>
            <a:ext cx="5329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/>
              <a:t>(Buhari, Kitabu Ehadisi'l-Enbiya, 60/40)</a:t>
            </a:r>
            <a:endParaRPr lang="tr-TR" sz="2400" b="1" dirty="0"/>
          </a:p>
        </p:txBody>
      </p:sp>
      <p:pic>
        <p:nvPicPr>
          <p:cNvPr id="8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2" y="406062"/>
            <a:ext cx="5169710" cy="4910131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5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7891" name="Picture 2" descr="C:\Users\adem\Desktop\mescidiaksa avlusu\Kudüs_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41738" y="-515007"/>
            <a:ext cx="12433738" cy="8061435"/>
          </a:xfrm>
          <a:noFill/>
        </p:spPr>
      </p:pic>
    </p:spTree>
    <p:extLst>
      <p:ext uri="{BB962C8B-B14F-4D97-AF65-F5344CB8AC3E}">
        <p14:creationId xmlns:p14="http://schemas.microsoft.com/office/powerpoint/2010/main" val="4017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Resim" descr="C:\Users\HARUN YURT\Desktop\mescid-i aksa 31.10.2012-04.11.2012\DSC_06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28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rabiatül adeviyye kabri ile ilgili görsel sonuc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0" b="2826"/>
          <a:stretch>
            <a:fillRect/>
          </a:stretch>
        </p:blipFill>
        <p:spPr bwMode="auto">
          <a:xfrm>
            <a:off x="660648" y="191069"/>
            <a:ext cx="10805630" cy="66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C:\Users\HARUN YURT\Desktop\KUDÜS\IMG_02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204" y="1105469"/>
            <a:ext cx="9926471" cy="575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etin kutusu 1"/>
          <p:cNvSpPr txBox="1"/>
          <p:nvPr/>
        </p:nvSpPr>
        <p:spPr>
          <a:xfrm>
            <a:off x="709683" y="182139"/>
            <a:ext cx="646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Ubade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bin </a:t>
            </a:r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Samit</a:t>
            </a:r>
            <a:endParaRPr lang="tr-T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4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C:\Users\HARUN YURT\Desktop\KUDÜS\IMG_02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304" y="436729"/>
            <a:ext cx="10668000" cy="63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41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C:\Users\HARUN YURT\Desktop\mescid-i aksa 31.10.2012-04.11.2012\DSC_09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793" y="150125"/>
            <a:ext cx="11127475" cy="670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7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524000" y="0"/>
            <a:ext cx="91440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4 Resim" descr="C:\Users\HARUN YURT\Desktop\KUDÜS\IMG_01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5728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22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73" y="746234"/>
            <a:ext cx="3132244" cy="3997080"/>
          </a:xfrm>
          <a:prstGeom prst="rect">
            <a:avLst/>
          </a:prstGeom>
          <a:effectLst>
            <a:glow rad="6477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Dikdörtgen 5"/>
          <p:cNvSpPr/>
          <p:nvPr/>
        </p:nvSpPr>
        <p:spPr>
          <a:xfrm>
            <a:off x="4240874" y="0"/>
            <a:ext cx="77798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Temmuz 1099’da Haçlılar 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Kudüs'ü işgal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etti.</a:t>
            </a:r>
          </a:p>
          <a:p>
            <a:pPr algn="ctr"/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Mescid-i Aksâ'da yetmiş bin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Müslümanı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kılıçtan geçirdi. </a:t>
            </a:r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5982583" y="527870"/>
            <a:ext cx="451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HAÇLI İŞGALİ</a:t>
            </a:r>
            <a:endParaRPr lang="tr-T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FETHE HAZIRLANMAK</a:t>
            </a:r>
          </a:p>
        </p:txBody>
      </p:sp>
      <p:pic>
        <p:nvPicPr>
          <p:cNvPr id="5" name="4 Resim" descr="C:\Users\HARUN YURT\Desktop\KUDÜS\IMG_01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167062" y="-64849"/>
            <a:ext cx="5857875" cy="820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4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122518" y="457039"/>
            <a:ext cx="795977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Selahaddin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Eyyubi</a:t>
            </a:r>
            <a:endParaRPr lang="tr-TR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Ekim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1187’de</a:t>
            </a: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Kudüs’ü Fethetmiştir.</a:t>
            </a:r>
          </a:p>
          <a:p>
            <a:pPr algn="ctr"/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Şehri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 geçirdiğinde daha önce sürülmüş olan Yahudilerin geri dönmelerine izin vermiş </a:t>
            </a:r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18" y="599285"/>
            <a:ext cx="3899613" cy="4332157"/>
          </a:xfrm>
          <a:prstGeom prst="rect">
            <a:avLst/>
          </a:prstGeom>
          <a:effectLst>
            <a:glow rad="571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524000" y="0"/>
            <a:ext cx="9144000" cy="21236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MESCİD-İ AKSA</a:t>
            </a:r>
          </a:p>
          <a:p>
            <a:pPr algn="ctr"/>
            <a:r>
              <a:rPr lang="tr-TR" sz="6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NERESİDİR?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3116"/>
            <a:ext cx="9144000" cy="471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21" y="562681"/>
            <a:ext cx="4810125" cy="4448175"/>
          </a:xfrm>
          <a:prstGeom prst="rect">
            <a:avLst/>
          </a:prstGeom>
          <a:effectLst>
            <a:glow rad="584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Dikdörtgen 6"/>
          <p:cNvSpPr/>
          <p:nvPr/>
        </p:nvSpPr>
        <p:spPr>
          <a:xfrm>
            <a:off x="5516380" y="239843"/>
            <a:ext cx="6340839" cy="577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Ben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Allah yolunun bir hizmetçisiyim. 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Ey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ahali! Şarkın hâkimi Sultan Selahaddin ölmek üzeredir ve ahirete ancak şu bez parçasını götürebilecektir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Dostlarıyla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uğraşanlar, düşmanlarıyla savaşamazlar. 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Kudüs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işgal altındayken ben nasıl gülebilirim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ki!</a:t>
            </a:r>
            <a:endParaRPr lang="tr-T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24456" y="5401785"/>
            <a:ext cx="3988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</a:rPr>
              <a:t>Selahaddin Eyyubî</a:t>
            </a:r>
            <a:endParaRPr lang="tr-TR" sz="36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344180"/>
            <a:ext cx="1190219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Yavuz Sultan Selim</a:t>
            </a:r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Aralık 1516 yılında Kudüs’e </a:t>
            </a:r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hâkim </a:t>
            </a:r>
            <a:r>
              <a:rPr lang="tr-T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olmuştur. </a:t>
            </a:r>
            <a:endParaRPr lang="tr-TR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5297" y="5354716"/>
            <a:ext cx="880217" cy="88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37" y="5526551"/>
            <a:ext cx="640935" cy="42559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21456" cy="6674068"/>
          </a:xfrm>
          <a:prstGeom prst="rect">
            <a:avLst/>
          </a:prstGeom>
          <a:effectLst>
            <a:glow rad="635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Dikdörtgen 7"/>
          <p:cNvSpPr/>
          <p:nvPr/>
        </p:nvSpPr>
        <p:spPr>
          <a:xfrm>
            <a:off x="8146374" y="730418"/>
            <a:ext cx="40456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Kânûnî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Sultan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Süleyman tarafından Kudüs’ün Yafa Kapısı girişine yazdırılan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ilahe illallah İbrahim halilullah”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kitabesi</a:t>
            </a:r>
            <a:endParaRPr lang="tr-T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2" y="621877"/>
            <a:ext cx="5664632" cy="4378807"/>
          </a:xfrm>
          <a:prstGeom prst="rect">
            <a:avLst/>
          </a:prstGeom>
          <a:effectLst>
            <a:glow rad="698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Dikdörtgen 3"/>
          <p:cNvSpPr/>
          <p:nvPr/>
        </p:nvSpPr>
        <p:spPr>
          <a:xfrm>
            <a:off x="3058818" y="50006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/>
              <a:t>. 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6121809" y="17351"/>
            <a:ext cx="5675451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Eski Kudüs Şehri</a:t>
            </a:r>
          </a:p>
          <a:p>
            <a:pPr algn="ctr"/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Toplam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uzunluğu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4400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metre olan surların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yüksekliği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metre civarındadır.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surların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34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kulesi ve 7 kapısı vardır </a:t>
            </a:r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Yapımı </a:t>
            </a:r>
            <a:r>
              <a:rPr lang="tr-T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yıl süren surlar 1537 yılında </a:t>
            </a:r>
            <a:r>
              <a:rPr lang="tr-T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tamamlanmıştır.</a:t>
            </a:r>
            <a:endParaRPr lang="tr-T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437088" y="3105835"/>
            <a:ext cx="4706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8" y="299475"/>
            <a:ext cx="3554276" cy="4607561"/>
          </a:xfrm>
          <a:prstGeom prst="rect">
            <a:avLst/>
          </a:prstGeom>
          <a:effectLst>
            <a:glow rad="571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Dikdörtgen 5"/>
          <p:cNvSpPr/>
          <p:nvPr/>
        </p:nvSpPr>
        <p:spPr>
          <a:xfrm>
            <a:off x="4399110" y="299475"/>
            <a:ext cx="753306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Kanuni </a:t>
            </a:r>
            <a:endParaRPr lang="tr-TR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Sultan </a:t>
            </a:r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Süleyman’ın </a:t>
            </a:r>
            <a:endParaRPr lang="tr-TR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Kudüs’te </a:t>
            </a:r>
          </a:p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yaptırdığı </a:t>
            </a:r>
          </a:p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çeşme </a:t>
            </a:r>
            <a:endParaRPr lang="tr-TR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bulunuyor.</a:t>
            </a:r>
            <a:endParaRPr lang="tr-T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2" y="315591"/>
            <a:ext cx="2895973" cy="4016566"/>
          </a:xfrm>
          <a:prstGeom prst="rect">
            <a:avLst/>
          </a:prstGeom>
          <a:effectLst>
            <a:glow rad="584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Dikdörtgen 5"/>
          <p:cNvSpPr/>
          <p:nvPr/>
        </p:nvSpPr>
        <p:spPr>
          <a:xfrm>
            <a:off x="3492708" y="214848"/>
            <a:ext cx="833453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SULTAN ABDÜLMECİD MESCİDİ AKSA’NIN RESTORESİNİ YAPTIRMIŞTIR VE 20 000 ALTIN HARCAMIŞTIR.  </a:t>
            </a:r>
            <a:endParaRPr lang="tr-TR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</a:t>
            </a:r>
            <a:r>
              <a:rPr lang="tr-T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DÖNEMDE KUDÜS ŞEHRİNİN NÜFUSU ARTMIŞTIR VE 1858 DE İNSANLAR KUDÜS SURLARI DIŞINA YERLEŞMEYE BAŞLAMIŞTIR</a:t>
            </a:r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tr-TR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0" y="312542"/>
            <a:ext cx="2929435" cy="3969128"/>
          </a:xfrm>
          <a:prstGeom prst="rect">
            <a:avLst/>
          </a:prstGeom>
          <a:effectLst>
            <a:glow rad="7747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3882" y="312542"/>
            <a:ext cx="2650760" cy="3969128"/>
          </a:xfrm>
          <a:prstGeom prst="rect">
            <a:avLst/>
          </a:prstGeom>
          <a:effectLst>
            <a:glow rad="635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Dikdörtgen 6"/>
          <p:cNvSpPr/>
          <p:nvPr/>
        </p:nvSpPr>
        <p:spPr>
          <a:xfrm>
            <a:off x="3312546" y="0"/>
            <a:ext cx="5876424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SULTAN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ABDÜLAZİZ DÖNEMİNDE 1867 TARİHİNDE KUDÜS'ÜN YOLLARI MERMERLERLE DÖŞENDİ,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GÜNE KADAR GELDİ. 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SULTAN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ABDÜLAZİZ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MESCİD-İ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AKSA’NIN SÜSLEMESİ VE RESTORESİNE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30.000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OSMANLI AKÇESİ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HARCADI.</a:t>
            </a:r>
            <a:endParaRPr lang="tr-T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4" y="422590"/>
            <a:ext cx="3452031" cy="4209369"/>
          </a:xfrm>
          <a:prstGeom prst="rect">
            <a:avLst/>
          </a:prstGeom>
          <a:effectLst>
            <a:glow rad="711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Dikdörtgen 6"/>
          <p:cNvSpPr/>
          <p:nvPr/>
        </p:nvSpPr>
        <p:spPr>
          <a:xfrm>
            <a:off x="3916445" y="315786"/>
            <a:ext cx="81356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“DEĞİL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YÜZ ELLİ MİLYON İNGİLİZ LİRASI , DÜNYA DOLUSU ALTIN VERSENİZ BU TEKLİFLERİNİZİ KATİYEN KABUL ETMEM! </a:t>
            </a:r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OTUZ SENEDEN FAZLA BİR MÜDDETLE MİLLET-İ İSLÂMİYE'YE VE ÜMMET-İ MUHAMMEDİYE'YE HİZMET ETTİM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.”</a:t>
            </a:r>
            <a:endParaRPr lang="tr-T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244184" y="4985384"/>
            <a:ext cx="2672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002060"/>
                </a:solidFill>
              </a:rPr>
              <a:t>II. ABDÜLHAMİD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9" y="332320"/>
            <a:ext cx="3125450" cy="4404572"/>
          </a:xfrm>
          <a:prstGeom prst="rect">
            <a:avLst/>
          </a:prstGeom>
          <a:effectLst>
            <a:glow rad="571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Dikdörtgen 6"/>
          <p:cNvSpPr/>
          <p:nvPr/>
        </p:nvSpPr>
        <p:spPr>
          <a:xfrm>
            <a:off x="3702570" y="332320"/>
            <a:ext cx="80647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Yafa’da  </a:t>
            </a:r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Sultan II. Abdülhamit’in tahta çıkışının yirmi beşinci yılı anısına 1901 senesinde inşa edilen 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saat </a:t>
            </a:r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kulesi bulunuyor. </a:t>
            </a:r>
            <a:endParaRPr lang="tr-TR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9" y="228600"/>
            <a:ext cx="3701946" cy="4572000"/>
          </a:xfrm>
          <a:prstGeom prst="rect">
            <a:avLst/>
          </a:prstGeom>
          <a:effectLst>
            <a:glow rad="571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Dikdörtgen 6"/>
          <p:cNvSpPr/>
          <p:nvPr/>
        </p:nvSpPr>
        <p:spPr>
          <a:xfrm>
            <a:off x="4407108" y="459859"/>
            <a:ext cx="75550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</a:t>
            </a:r>
            <a:r>
              <a:rPr lang="tr-T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Aralık 1917 günü </a:t>
            </a:r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İngilizler Kudüs’ü İşgal ettiler.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6"/>
          <a:stretch>
            <a:fillRect/>
          </a:stretch>
        </p:blipFill>
        <p:spPr>
          <a:xfrm>
            <a:off x="1988503" y="116632"/>
            <a:ext cx="8092260" cy="6741368"/>
          </a:xfrm>
        </p:spPr>
      </p:pic>
      <p:sp>
        <p:nvSpPr>
          <p:cNvPr id="5" name="Sağ Ok 4"/>
          <p:cNvSpPr/>
          <p:nvPr/>
        </p:nvSpPr>
        <p:spPr>
          <a:xfrm rot="4042715">
            <a:off x="2419350" y="2218055"/>
            <a:ext cx="2184400" cy="23495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92D05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 rot="15077540">
            <a:off x="3187067" y="4569938"/>
            <a:ext cx="2550964" cy="369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92D05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712346" y="475860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3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3068483" y="85278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1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857350" y="307766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2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4823596" y="539814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4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24563" y="10001250"/>
            <a:ext cx="73183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443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</a:br>
            <a:endParaRPr kumimoji="0" lang="tr-TR" altLang="tr-TR" sz="700" b="0" i="0" u="none" strike="noStrike" cap="none" normalizeH="0" baseline="0" smtClean="0">
              <a:ln>
                <a:noFill/>
              </a:ln>
              <a:solidFill>
                <a:srgbClr val="666666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1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>Filistin Israil Haritası Ortadoğu</a:t>
            </a:r>
            <a:endParaRPr kumimoji="0" lang="tr-TR" altLang="tr-TR" sz="700" b="0" i="0" u="none" strike="noStrike" cap="none" normalizeH="0" baseline="0" smtClean="0">
              <a:ln>
                <a:noFill/>
              </a:ln>
              <a:solidFill>
                <a:srgbClr val="666666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tr-TR" alt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>
                <a:latin typeface="+mn-lt"/>
                <a:cs typeface="Aharoni" pitchFamily="2" charset="-79"/>
              </a:rPr>
              <a:t>İsrail 14  Mayıs 1948’de bağımsızlığını ilan etti.</a:t>
            </a:r>
            <a:br>
              <a:rPr lang="tr-TR" b="1" dirty="0" smtClean="0">
                <a:latin typeface="+mn-lt"/>
                <a:cs typeface="Aharoni" pitchFamily="2" charset="-79"/>
              </a:rPr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798" y="1825625"/>
            <a:ext cx="6626403" cy="4351338"/>
          </a:xfrm>
          <a:prstGeom prst="rect">
            <a:avLst/>
          </a:prstGeom>
          <a:effectLst>
            <a:glow rad="558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1828800" y="441435"/>
            <a:ext cx="922808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Mısır, Ürdün, Suriye ve Irak kuvvetleri İsrail’in bağımsızlık ilanından birkaç saat sonra saldırıya geçtiler.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tr-T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1495514" y="2850349"/>
            <a:ext cx="96274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Ancak batılı devletlerin desteğini alan İsrail’e karşı  başarı sağlayamadılar. </a:t>
            </a:r>
          </a:p>
          <a:p>
            <a:endParaRPr lang="tr-T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İsrail savaş sonrasında Filistin’deki toprağını %55’ten % 78’e çıkardı.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0" y="593605"/>
            <a:ext cx="4651948" cy="4283402"/>
          </a:xfrm>
          <a:prstGeom prst="rect">
            <a:avLst/>
          </a:prstGeom>
          <a:effectLst>
            <a:glow rad="800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Dikdörtgen 6"/>
          <p:cNvSpPr/>
          <p:nvPr/>
        </p:nvSpPr>
        <p:spPr>
          <a:xfrm>
            <a:off x="5366479" y="0"/>
            <a:ext cx="64757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Mayıs 1948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Filistinliler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 yıl bugünü Nekbe (büyük felaket) adıyla anıyor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15.000 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Filistinli hayatını kaybetti.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800.000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Filistinli, Arapların daha yoğun olduğu bölgelere ve en yakın komşu ülkelere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sığınmıştır.</a:t>
            </a:r>
            <a:endParaRPr lang="tr-T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84" y="530820"/>
            <a:ext cx="4608851" cy="4077324"/>
          </a:xfrm>
          <a:prstGeom prst="rect">
            <a:avLst/>
          </a:prstGeom>
          <a:effectLst>
            <a:glow rad="558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1723869" y="4631441"/>
            <a:ext cx="2428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The Knesset</a:t>
            </a:r>
          </a:p>
        </p:txBody>
      </p:sp>
      <p:sp>
        <p:nvSpPr>
          <p:cNvPr id="9" name="Dikdörtgen 8"/>
          <p:cNvSpPr/>
          <p:nvPr/>
        </p:nvSpPr>
        <p:spPr>
          <a:xfrm>
            <a:off x="5334952" y="346154"/>
            <a:ext cx="65357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İsrail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23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Ocak 1950’de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Batı Kudüs’ü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başkent ilan etmiştir.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Temmuz 1980'de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Kudüs'ün tamamını 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başkent ilan etti.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kararından sonra hükümeti, </a:t>
            </a:r>
            <a:endParaRPr lang="tr-TR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Meclisi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(Knesset) ve Yüksek Mahkeme gibi önemli kurumların </a:t>
            </a:r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tamamını</a:t>
            </a:r>
          </a:p>
          <a:p>
            <a:pPr algn="ctr"/>
            <a:r>
              <a:rPr lang="tr-T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Kudüs'e taşıdı.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78177" y="53519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902950" y="423876"/>
            <a:ext cx="1084374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Haziran 1967'de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başlayan</a:t>
            </a: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gün süren savaşta 10 bini Mısırlı, 6 binden fazlası Ürdünlü ve 700 kadarı İsrailli olmak üzere 17 bine yakın insan öldü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İsrail'in Doğu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Kudüs'ü, 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Golan Tepelerini, Sina Yarımadasını, Gazze Şeridi ve Batı Şeria'yı da işgal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etti. </a:t>
            </a:r>
            <a:endParaRPr lang="tr-T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6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5297" y="5354716"/>
            <a:ext cx="880217" cy="88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37" y="5526551"/>
            <a:ext cx="640935" cy="42559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93875"/>
          </a:xfrm>
          <a:prstGeom prst="rect">
            <a:avLst/>
          </a:prstGeom>
          <a:effectLst>
            <a:glow rad="3937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625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838997" y="2409535"/>
            <a:ext cx="85554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GÜNÜMÜZDE KUDÜS </a:t>
            </a:r>
            <a:endParaRPr lang="tr-TR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29" y="392042"/>
            <a:ext cx="4401174" cy="3676650"/>
          </a:xfrm>
          <a:prstGeom prst="rect">
            <a:avLst/>
          </a:prstGeom>
          <a:effectLst>
            <a:glow rad="6096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Dikdörtgen 3"/>
          <p:cNvSpPr/>
          <p:nvPr/>
        </p:nvSpPr>
        <p:spPr>
          <a:xfrm>
            <a:off x="5029191" y="214015"/>
            <a:ext cx="6962940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Yahudi düğünlerinde </a:t>
            </a:r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Yeruşalayim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anısına bardak kırılırken okunan dua </a:t>
            </a:r>
            <a:endParaRPr lang="tr-TR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Seni unutursam ey Kudüs, sağ elim hünerini unutsun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Seni anmaz, Kudüs'ü en büyük sevincimden üstün tutmazsam, dilim damağıma 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yapışsın!"</a:t>
            </a:r>
            <a:endParaRPr lang="tr-T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97929" y="4068692"/>
            <a:ext cx="3684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u="sng" dirty="0" smtClean="0">
                <a:solidFill>
                  <a:srgbClr val="002060"/>
                </a:solidFill>
              </a:rPr>
              <a:t>Bir Yahudi düğünü</a:t>
            </a:r>
            <a:endParaRPr lang="tr-TR" sz="4000" b="1" u="sng" dirty="0">
              <a:solidFill>
                <a:srgbClr val="00206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4871803" y="48001"/>
            <a:ext cx="7027897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Filistinli </a:t>
            </a:r>
            <a:r>
              <a:rPr lang="tr-T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yetkililer </a:t>
            </a:r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«Devam </a:t>
            </a:r>
            <a:r>
              <a:rPr lang="tr-T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eden kazı çalışmalarının ve tünellerin boyutunu bilmiyoruz. </a:t>
            </a:r>
            <a:endParaRPr lang="tr-TR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Mescid-i </a:t>
            </a:r>
            <a:r>
              <a:rPr lang="tr-T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Aksa'nın yapay veya doğal bir yer sarsıntısıyla yıkılmasından endişe ediyoruz." </a:t>
            </a:r>
            <a:endParaRPr lang="tr-TR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tr-T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ifadelerini </a:t>
            </a:r>
            <a:r>
              <a:rPr lang="tr-T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kullanıyorlar.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9" y="284813"/>
            <a:ext cx="4397511" cy="4323507"/>
          </a:xfrm>
          <a:prstGeom prst="rect">
            <a:avLst/>
          </a:prstGeom>
          <a:effectLst>
            <a:glow rad="457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219459" y="4608320"/>
            <a:ext cx="43975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i="1" dirty="0">
                <a:solidFill>
                  <a:srgbClr val="002060"/>
                </a:solidFill>
              </a:rPr>
              <a:t>Mescid-i </a:t>
            </a:r>
            <a:r>
              <a:rPr lang="tr-TR" sz="3200" b="1" i="1" dirty="0" smtClean="0">
                <a:solidFill>
                  <a:srgbClr val="002060"/>
                </a:solidFill>
              </a:rPr>
              <a:t>Aksa'nın altındaki  tünel </a:t>
            </a:r>
            <a:endParaRPr lang="tr-TR" sz="3200" b="1" i="1" dirty="0">
              <a:solidFill>
                <a:srgbClr val="00206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5297" y="5354716"/>
            <a:ext cx="880217" cy="88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37" y="5526551"/>
            <a:ext cx="640935" cy="425594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1186" cy="7656787"/>
          </a:xfrm>
          <a:prstGeom prst="rect">
            <a:avLst/>
          </a:prstGeom>
          <a:effectLst>
            <a:glow rad="6223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Dikdörtgen 6"/>
          <p:cNvSpPr/>
          <p:nvPr/>
        </p:nvSpPr>
        <p:spPr>
          <a:xfrm>
            <a:off x="320835" y="4148598"/>
            <a:ext cx="47758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tr-TR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83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3" t="-6514" r="-287" b="211"/>
          <a:stretch/>
        </p:blipFill>
        <p:spPr>
          <a:xfrm>
            <a:off x="4137194" y="-1119118"/>
            <a:ext cx="3774738" cy="8270543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24563" y="10001250"/>
            <a:ext cx="73183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443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</a:br>
            <a:endParaRPr kumimoji="0" lang="tr-TR" altLang="tr-TR" sz="700" b="0" i="0" u="none" strike="noStrike" cap="none" normalizeH="0" baseline="0" smtClean="0">
              <a:ln>
                <a:noFill/>
              </a:ln>
              <a:solidFill>
                <a:srgbClr val="666666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1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>Filistin Israil Haritası Ortadoğu</a:t>
            </a:r>
            <a:endParaRPr kumimoji="0" lang="tr-TR" altLang="tr-TR" sz="700" b="0" i="0" u="none" strike="noStrike" cap="none" normalizeH="0" baseline="0" smtClean="0">
              <a:ln>
                <a:noFill/>
              </a:ln>
              <a:solidFill>
                <a:srgbClr val="666666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tr-TR" alt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76963" y="10153650"/>
            <a:ext cx="73183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443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kumimoji="0" lang="tr-TR" altLang="tr-TR" sz="7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</a:br>
            <a:endParaRPr kumimoji="0" lang="tr-TR" altLang="tr-TR" sz="700" b="0" i="0" u="none" strike="noStrike" cap="none" normalizeH="0" baseline="0" smtClean="0">
              <a:ln>
                <a:noFill/>
              </a:ln>
              <a:solidFill>
                <a:srgbClr val="666666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700" b="1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>Filistin Israil Haritası Ortadoğu</a:t>
            </a:r>
            <a:endParaRPr kumimoji="0" lang="tr-TR" altLang="tr-TR" sz="700" b="0" i="0" u="none" strike="noStrike" cap="none" normalizeH="0" baseline="0" smtClean="0">
              <a:ln>
                <a:noFill/>
              </a:ln>
              <a:solidFill>
                <a:srgbClr val="666666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tr-TR" altLang="tr-T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5297" y="5354716"/>
            <a:ext cx="880217" cy="88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937" y="5526551"/>
            <a:ext cx="640935" cy="425594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glow rad="4064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4052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53251" name="Picture 2" descr="C:\Users\adem\Desktop\al-aqsa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73269" y="-651641"/>
            <a:ext cx="12465269" cy="8156027"/>
          </a:xfrm>
          <a:noFill/>
        </p:spPr>
      </p:pic>
    </p:spTree>
    <p:extLst>
      <p:ext uri="{BB962C8B-B14F-4D97-AF65-F5344CB8AC3E}">
        <p14:creationId xmlns:p14="http://schemas.microsoft.com/office/powerpoint/2010/main" val="9719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54275" name="Picture 2" descr="C:\Users\adem\Desktop\mescidiaksa-a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78372" y="-651641"/>
            <a:ext cx="12570372" cy="8187558"/>
          </a:xfrm>
          <a:noFill/>
        </p:spPr>
      </p:pic>
    </p:spTree>
    <p:extLst>
      <p:ext uri="{BB962C8B-B14F-4D97-AF65-F5344CB8AC3E}">
        <p14:creationId xmlns:p14="http://schemas.microsoft.com/office/powerpoint/2010/main" val="24633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5471410" y="2274838"/>
            <a:ext cx="3672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. </a:t>
            </a:r>
          </a:p>
        </p:txBody>
      </p:sp>
      <p:pic>
        <p:nvPicPr>
          <p:cNvPr id="6" name="Resim 5" descr="duvar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" y="225720"/>
            <a:ext cx="3984182" cy="4294661"/>
          </a:xfrm>
          <a:prstGeom prst="rect">
            <a:avLst/>
          </a:prstGeom>
          <a:noFill/>
          <a:ln>
            <a:noFill/>
          </a:ln>
          <a:effectLst>
            <a:glow rad="431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2" name="Dikdörtgen 11"/>
          <p:cNvSpPr/>
          <p:nvPr/>
        </p:nvSpPr>
        <p:spPr>
          <a:xfrm>
            <a:off x="4268715" y="959481"/>
            <a:ext cx="7692461" cy="4924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700 kilometreye kadar uzaması öngörülen ve Filistin topraklarını Batı Şeria’dan itibaren bölen </a:t>
            </a:r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«Utanç Duvarı»</a:t>
            </a:r>
          </a:p>
          <a:p>
            <a:pPr algn="ctr"/>
            <a:endParaRPr lang="tr-TR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6" y="264695"/>
            <a:ext cx="3601126" cy="4170025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Dikdörtgen 3"/>
          <p:cNvSpPr/>
          <p:nvPr/>
        </p:nvSpPr>
        <p:spPr>
          <a:xfrm>
            <a:off x="399450" y="4606555"/>
            <a:ext cx="3468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i="1" dirty="0" smtClean="0">
                <a:solidFill>
                  <a:srgbClr val="002060"/>
                </a:solidFill>
              </a:rPr>
              <a:t>   Halil </a:t>
            </a:r>
            <a:r>
              <a:rPr lang="tr-TR" sz="3600" b="1" i="1" dirty="0">
                <a:solidFill>
                  <a:srgbClr val="002060"/>
                </a:solidFill>
              </a:rPr>
              <a:t>İbrahim </a:t>
            </a:r>
            <a:endParaRPr lang="tr-TR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tr-TR" sz="3600" b="1" i="1" dirty="0" smtClean="0">
                <a:solidFill>
                  <a:srgbClr val="002060"/>
                </a:solidFill>
              </a:rPr>
              <a:t>   Camii</a:t>
            </a:r>
            <a:endParaRPr lang="tr-TR" sz="3600" b="1" i="1" dirty="0">
              <a:solidFill>
                <a:srgbClr val="002060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966694" y="636237"/>
            <a:ext cx="766951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 şubat 1994’te el Halil şehrindeki Halil İbrahim camiinde sabah namazını kılan Filistinlilere bir Yahudi yerleşimci m-16 otomatik silahıyla ateş açarak 29 kişiyi </a:t>
            </a:r>
            <a:r>
              <a:rPr lang="tr-TR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şehid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etti 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 125 kişiyi yaraladı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Saldırgan</a:t>
            </a:r>
            <a:r>
              <a:rPr lang="tr-T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Baruch Goldstein isimli ABD kökenli bir doktordu</a:t>
            </a: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tr-T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alilurrahman cami kudüs ile ilgili görsel sonuc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>
            <a:fillRect/>
          </a:stretch>
        </p:blipFill>
        <p:spPr bwMode="auto">
          <a:xfrm>
            <a:off x="0" y="0"/>
            <a:ext cx="12140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z ishak kabri ile ilgili g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13" y="3364"/>
            <a:ext cx="10465093" cy="685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0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577" y="271532"/>
            <a:ext cx="4210287" cy="3669403"/>
          </a:xfrm>
          <a:prstGeom prst="rect">
            <a:avLst/>
          </a:prstGeom>
          <a:effectLst>
            <a:glow rad="304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Dikdörtgen 6"/>
          <p:cNvSpPr/>
          <p:nvPr/>
        </p:nvSpPr>
        <p:spPr>
          <a:xfrm>
            <a:off x="4676931" y="271532"/>
            <a:ext cx="728522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Halil </a:t>
            </a:r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İbrahim</a:t>
            </a:r>
          </a:p>
          <a:p>
            <a:pPr algn="ctr"/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Camisinin %60’ı Sinagog’a Çevrilerek Müslümanların Elinden Alındı</a:t>
            </a:r>
            <a:r>
              <a:rPr lang="tr-T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tr-TR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9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http://www.netteyim.net/haber/resim/dunya/mescid-i_aksa_altinda_yapilan_kazilar-H7-3111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42918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6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167306" y="0"/>
            <a:ext cx="5500694" cy="6741368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tr-TR" sz="4000" b="1" dirty="0">
                <a:solidFill>
                  <a:srgbClr val="002060"/>
                </a:solidFill>
              </a:rPr>
              <a:t>SİYONİSTLERİN SON SÖZLERİ:</a:t>
            </a:r>
          </a:p>
          <a:p>
            <a:r>
              <a:rPr lang="tr-TR" sz="4400" b="1" dirty="0">
                <a:solidFill>
                  <a:srgbClr val="002060"/>
                </a:solidFill>
              </a:rPr>
              <a:t> </a:t>
            </a:r>
            <a:r>
              <a:rPr lang="tr-TR" sz="3600" b="1" dirty="0">
                <a:solidFill>
                  <a:srgbClr val="002060"/>
                </a:solidFill>
              </a:rPr>
              <a:t>‘</a:t>
            </a:r>
            <a:r>
              <a:rPr lang="tr-TR" sz="4000" b="1" dirty="0">
                <a:solidFill>
                  <a:srgbClr val="002060"/>
                </a:solidFill>
              </a:rPr>
              <a:t>BİZ ARTIK MESCİD’İ AKSA’NIN TEMELLERİNE ULAŞTIK. KAZI ÇALIŞMALARIMIZIN SONUNA GELDİK.</a:t>
            </a:r>
          </a:p>
          <a:p>
            <a:r>
              <a:rPr lang="tr-TR" sz="4000" b="1" dirty="0">
                <a:solidFill>
                  <a:srgbClr val="002060"/>
                </a:solidFill>
              </a:rPr>
              <a:t> TARİHTE BU KADAR SONUCA YAKLAŞTIĞIMIZ BİR GÜN OLMADI. YAKINDA BAŞARILI BİR SONUÇ ELDE EDECEĞİZ.’</a:t>
            </a:r>
            <a:endParaRPr lang="tr-TR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3571868" cy="377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524001" y="3714753"/>
            <a:ext cx="3643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MESCİDİ AKSA’NIN ALTI</a:t>
            </a:r>
          </a:p>
          <a:p>
            <a:pPr algn="ctr"/>
            <a:r>
              <a:rPr lang="tr-TR" sz="3200" b="1" dirty="0"/>
              <a:t>ARTIK BİR TÜNEL AĞINA </a:t>
            </a:r>
          </a:p>
          <a:p>
            <a:pPr algn="ctr"/>
            <a:r>
              <a:rPr lang="tr-TR" sz="3200" b="1" dirty="0"/>
              <a:t>DÖNMÜŞ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velfecr.net/foto/mescid-el-aksa-velfec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604" y="1447407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1715069" y="0"/>
            <a:ext cx="914400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144 DÖNÜM </a:t>
            </a:r>
            <a:r>
              <a:rPr lang="tr-TR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ARAZİNİN </a:t>
            </a:r>
            <a:endParaRPr lang="tr-TR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tr-TR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TAMAMIDIR</a:t>
            </a:r>
          </a:p>
        </p:txBody>
      </p:sp>
      <p:sp>
        <p:nvSpPr>
          <p:cNvPr id="8" name="Dikdörtgen 7"/>
          <p:cNvSpPr/>
          <p:nvPr/>
        </p:nvSpPr>
        <p:spPr>
          <a:xfrm rot="19965245">
            <a:off x="4847500" y="5130873"/>
            <a:ext cx="5084366" cy="677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 rot="20054280" flipV="1">
            <a:off x="2628918" y="3841981"/>
            <a:ext cx="4720407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 rot="1459671">
            <a:off x="7043851" y="3395936"/>
            <a:ext cx="2813580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 rot="1931475" flipV="1">
            <a:off x="2656766" y="5592216"/>
            <a:ext cx="2718884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5945" y="5615075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4881554" y="0"/>
            <a:ext cx="5786446" cy="6741368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tr-TR" sz="4000" b="1" dirty="0">
                <a:solidFill>
                  <a:srgbClr val="002060"/>
                </a:solidFill>
              </a:rPr>
              <a:t>‘GÖKTEN BİR ATEŞ İNECEK MESCİD’İ AKSA’YI YIKACAK VE BİZ DE ONDAN SONRA SÜLEYMAN TAPINAĞINI İNŞA ETMEK İÇİN BİR BAKAN ATAYACAĞIZ.</a:t>
            </a:r>
          </a:p>
          <a:p>
            <a:r>
              <a:rPr lang="tr-TR" sz="4000" b="1" dirty="0">
                <a:solidFill>
                  <a:srgbClr val="002060"/>
                </a:solidFill>
              </a:rPr>
              <a:t> BU BAKAN DA MESCİD’İ AKSA YERİNE SÜLEYMAN TAPINAĞINI İNŞA EDECEKTİR.’</a:t>
            </a:r>
          </a:p>
        </p:txBody>
      </p:sp>
      <p:sp>
        <p:nvSpPr>
          <p:cNvPr id="5" name="4 Dikdörtgen"/>
          <p:cNvSpPr/>
          <p:nvPr/>
        </p:nvSpPr>
        <p:spPr>
          <a:xfrm>
            <a:off x="1524001" y="2928935"/>
            <a:ext cx="33843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/>
              <a:t>ESKİ MECLİS BAŞKANI ABRAHAM BURK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334786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238744" y="0"/>
            <a:ext cx="5429256" cy="6741368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002060"/>
                </a:solidFill>
              </a:rPr>
              <a:t>‘BİZ İSRAİL DEVLETİNİ KUDÜS’Ü ELE GEÇİRMEK İÇİN KURDUK. KUDÜS’ÜN BAŞKENT YAPILMASI İÇİN ÇALIŞACAĞIZ. </a:t>
            </a:r>
          </a:p>
          <a:p>
            <a:r>
              <a:rPr lang="tr-TR" sz="4000" b="1" dirty="0">
                <a:solidFill>
                  <a:srgbClr val="002060"/>
                </a:solidFill>
              </a:rPr>
              <a:t>AMA ONDAN ÇOK </a:t>
            </a:r>
          </a:p>
          <a:p>
            <a:r>
              <a:rPr lang="tr-TR" sz="4000" b="1" dirty="0">
                <a:solidFill>
                  <a:srgbClr val="002060"/>
                </a:solidFill>
              </a:rPr>
              <a:t>DAHA ÖNEMLİSİ SİYON TAPINAĞININ </a:t>
            </a:r>
          </a:p>
          <a:p>
            <a:r>
              <a:rPr lang="tr-TR" sz="4000" b="1" dirty="0">
                <a:solidFill>
                  <a:srgbClr val="002060"/>
                </a:solidFill>
              </a:rPr>
              <a:t>İNŞA EDİLMESİDİR.’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370790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703513" y="4725145"/>
            <a:ext cx="32403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İSRAİL SİYONİST HAREKETİN LİDERİ DAVİD BEN GURİON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3" y="874612"/>
            <a:ext cx="4371009" cy="3966692"/>
          </a:xfrm>
          <a:prstGeom prst="rect">
            <a:avLst/>
          </a:prstGeom>
          <a:effectLst>
            <a:glow rad="457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6" name="Dikdörtgen 5"/>
          <p:cNvSpPr/>
          <p:nvPr/>
        </p:nvSpPr>
        <p:spPr>
          <a:xfrm>
            <a:off x="4895970" y="0"/>
            <a:ext cx="729603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 söz olarak;</a:t>
            </a:r>
          </a:p>
          <a:p>
            <a:pPr algn="ctr"/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	Kudüs’ün durumu her zaman dünya durumunun özetidir. Kudüs dünyanın aynasıdır. Kurtuluş Kudüs’te başlar veya Kudüs’te tamamlanır. 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Yani </a:t>
            </a:r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 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kimin </a:t>
            </a:r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elindeyse o izzet içindedir.</a:t>
            </a:r>
          </a:p>
          <a:p>
            <a:pPr algn="ctr"/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	Görmek; duymak, okumak gibi değildir. Gidip yerinde görerek- yaşayarak Kudüs’ü anlamak, anlamaya çalışmak çok farklıdır. Çünkü Kudüs insanlık tarihine yapılan bir yolculuktur. 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Yani </a:t>
            </a:r>
            <a:r>
              <a:rPr lang="tr-T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Kudüs dünyanın aynası olduğu gibi tarihin de aynasıdır</a:t>
            </a:r>
            <a:r>
              <a:rPr lang="tr-T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tr-TR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980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Burak Derneği Kudüs’te Neler Yapıyor</a:t>
            </a:r>
            <a:endParaRPr lang="tr-TR" sz="4000" dirty="0" smtClean="0"/>
          </a:p>
        </p:txBody>
      </p:sp>
      <p:pic>
        <p:nvPicPr>
          <p:cNvPr id="58371" name="Picture 2" descr="C:\Users\User\Desktop\Kartal İ.H Orta Okulu\Mescid-i Aksa Manzarası\Israel-2013-Aerial-Temple_Mount_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14438"/>
            <a:ext cx="12192000" cy="5643562"/>
          </a:xfrm>
          <a:noFill/>
        </p:spPr>
      </p:pic>
    </p:spTree>
    <p:extLst>
      <p:ext uri="{BB962C8B-B14F-4D97-AF65-F5344CB8AC3E}">
        <p14:creationId xmlns:p14="http://schemas.microsoft.com/office/powerpoint/2010/main" val="14355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59395" name="Picture 2" descr="C:\Users\User\Desktop\KUDÜS\BURAK DERNEĞİ\KUDÜS-AKSA RESİMLERİ\PROJE RESİMLERİ\İLİM HALKALARI PROJESİ                         Derneğimiz tarafından desteklenen, Mescid-i Aksa'nın avlusunda ilim tahsil eden Kudüslü Müslümanla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7000875"/>
          </a:xfrm>
        </p:spPr>
      </p:pic>
    </p:spTree>
    <p:extLst>
      <p:ext uri="{BB962C8B-B14F-4D97-AF65-F5344CB8AC3E}">
        <p14:creationId xmlns:p14="http://schemas.microsoft.com/office/powerpoint/2010/main" val="485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61443" name="Picture 2" descr="C:\Users\User\Desktop\KUDÜS\BURAK DERNEĞİ\KUDÜS-AKSA RESİMLERİ\PROJE RESİMLERİ\KUR'AN EĞİTİMİ PROJESİ                         Derneğimiz tarafından desteklenen, Mescid-i Aksa'da Kur'an eğitimi gören kardeşlerimiz.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080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62467" name="Picture 2" descr="C:\Users\User\Desktop\KUDÜS\BURAK DERNEĞİ\KUDÜS-AKSA RESİMLERİ\PROJE RESİMLERİ\MESCİD-İ AKSA SEFERLERİ PROJESİ             Mescid-i Aksa'da namaz kılanların sayısını arttırmak için satın aldığımız otobüsler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047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63491" name="Picture 2" descr="C:\Users\User\Desktop\KUDÜS\BURAK DERNEĞİ\KUDÜS-AKSA RESİMLERİ\PROJE RESİMLERİ\MESCİD-İ AKSA'DA İFTAR PROJESİ          Derneğimiz her yıl Ramazan ayında, Mescid-i Aksa'nın tarihi avlusunda binlerce kardeşimize iftar vermektedir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122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52" y="332309"/>
            <a:ext cx="5401524" cy="5194242"/>
          </a:xfrm>
          <a:prstGeom prst="rect">
            <a:avLst/>
          </a:prstGeom>
          <a:effectLst>
            <a:glow rad="279400">
              <a:schemeClr val="accent1">
                <a:alpha val="44000"/>
              </a:schemeClr>
            </a:glow>
          </a:effectLst>
          <a:scene3d>
            <a:camera prst="orthographicFront"/>
            <a:lightRig rig="threePt" dir="t"/>
          </a:scene3d>
          <a:sp3d>
            <a:bevelB prst="angle"/>
          </a:sp3d>
        </p:spPr>
      </p:pic>
      <p:sp>
        <p:nvSpPr>
          <p:cNvPr id="4" name="Dikdörtgen 3"/>
          <p:cNvSpPr/>
          <p:nvPr/>
        </p:nvSpPr>
        <p:spPr>
          <a:xfrm>
            <a:off x="4905165" y="146515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7135318" y="332309"/>
            <a:ext cx="484182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Hz. Davud (AS) Kudüs’ü fethederek 33 yıl hüküm sürmüştür</a:t>
            </a:r>
            <a:endParaRPr lang="tr-T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8669" y="5576408"/>
            <a:ext cx="1134806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1363</Words>
  <Application>Microsoft Office PowerPoint</Application>
  <PresentationFormat>Geniş ekran</PresentationFormat>
  <Paragraphs>192</Paragraphs>
  <Slides>87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87</vt:i4>
      </vt:variant>
    </vt:vector>
  </HeadingPairs>
  <TitlesOfParts>
    <vt:vector size="94" baseType="lpstr">
      <vt:lpstr>Aharoni</vt:lpstr>
      <vt:lpstr>Arial</vt:lpstr>
      <vt:lpstr>Calibri</vt:lpstr>
      <vt:lpstr>Calibri Light</vt:lpstr>
      <vt:lpstr>Times New Roman</vt:lpstr>
      <vt:lpstr>Verdana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KUDÜS VE MESCİD-İ AKSA BİZİM İÇİN NEDEN ÖNEMLİDİR? </vt:lpstr>
      <vt:lpstr> 1- MESCİD-İ AKSA İLK KIBLEMİZDİR </vt:lpstr>
      <vt:lpstr>2-)Mescidi Aksa Hz. Peygamber’in İsra ve Miracının gerçekleştiği yerdir.</vt:lpstr>
      <vt:lpstr>PowerPoint Sunusu</vt:lpstr>
      <vt:lpstr>3-)Mescidi Aksa Kutsal Mescidlerin Üçüncüsüdür.</vt:lpstr>
      <vt:lpstr>PowerPoint Sunusu</vt:lpstr>
      <vt:lpstr> 4-)Mescid-i Aksa’da namaz kılmak faziletlidir. </vt:lpstr>
      <vt:lpstr>PowerPoint Sunusu</vt:lpstr>
      <vt:lpstr>5-)Hz. Peygamber (s.a.v)Kudüs’ün fethedileceğini müjdelemiştir.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İsrail 14  Mayıs 1948’de bağımsızlığını ilan etti.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Burak Derneği Kudüs’te Neler Yapıyor</vt:lpstr>
      <vt:lpstr>PowerPoint Sunusu</vt:lpstr>
      <vt:lpstr>PowerPoint Sunusu</vt:lpstr>
      <vt:lpstr>PowerPoint Sunusu</vt:lpstr>
      <vt:lpstr>PowerPoint Sunusu</vt:lpstr>
    </vt:vector>
  </TitlesOfParts>
  <Company>MOTUN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Burak</dc:creator>
  <cp:lastModifiedBy>Burak</cp:lastModifiedBy>
  <cp:revision>22</cp:revision>
  <dcterms:created xsi:type="dcterms:W3CDTF">2018-10-12T10:41:31Z</dcterms:created>
  <dcterms:modified xsi:type="dcterms:W3CDTF">2018-10-16T13:24:47Z</dcterms:modified>
</cp:coreProperties>
</file>