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45" r:id="rId3"/>
    <p:sldId id="460" r:id="rId5"/>
    <p:sldId id="348" r:id="rId6"/>
    <p:sldId id="332" r:id="rId7"/>
    <p:sldId id="342" r:id="rId8"/>
    <p:sldId id="433" r:id="rId9"/>
    <p:sldId id="461" r:id="rId10"/>
    <p:sldId id="434" r:id="rId11"/>
    <p:sldId id="435" r:id="rId12"/>
    <p:sldId id="437" r:id="rId13"/>
    <p:sldId id="438" r:id="rId14"/>
    <p:sldId id="439" r:id="rId15"/>
    <p:sldId id="440" r:id="rId16"/>
    <p:sldId id="441" r:id="rId17"/>
    <p:sldId id="442" r:id="rId18"/>
    <p:sldId id="443" r:id="rId19"/>
    <p:sldId id="445" r:id="rId20"/>
    <p:sldId id="349" r:id="rId21"/>
    <p:sldId id="353" r:id="rId22"/>
    <p:sldId id="386" r:id="rId23"/>
    <p:sldId id="380" r:id="rId24"/>
    <p:sldId id="388" r:id="rId25"/>
    <p:sldId id="385" r:id="rId26"/>
    <p:sldId id="383" r:id="rId27"/>
    <p:sldId id="382" r:id="rId28"/>
    <p:sldId id="393" r:id="rId29"/>
    <p:sldId id="392" r:id="rId30"/>
    <p:sldId id="453" r:id="rId31"/>
    <p:sldId id="394" r:id="rId32"/>
    <p:sldId id="462" r:id="rId33"/>
    <p:sldId id="468" r:id="rId34"/>
    <p:sldId id="463" r:id="rId35"/>
    <p:sldId id="464" r:id="rId36"/>
    <p:sldId id="465" r:id="rId37"/>
    <p:sldId id="466" r:id="rId38"/>
    <p:sldId id="467" r:id="rId39"/>
    <p:sldId id="395" r:id="rId40"/>
    <p:sldId id="396" r:id="rId41"/>
    <p:sldId id="402" r:id="rId42"/>
    <p:sldId id="375" r:id="rId43"/>
    <p:sldId id="358" r:id="rId44"/>
    <p:sldId id="359" r:id="rId45"/>
    <p:sldId id="360" r:id="rId46"/>
    <p:sldId id="361" r:id="rId47"/>
    <p:sldId id="459" r:id="rId48"/>
    <p:sldId id="454" r:id="rId49"/>
    <p:sldId id="412" r:id="rId50"/>
    <p:sldId id="405" r:id="rId51"/>
    <p:sldId id="458" r:id="rId52"/>
    <p:sldId id="406" r:id="rId53"/>
    <p:sldId id="409" r:id="rId5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05" autoAdjust="0"/>
    <p:restoredTop sz="94676" autoAdjust="0"/>
  </p:normalViewPr>
  <p:slideViewPr>
    <p:cSldViewPr>
      <p:cViewPr varScale="1">
        <p:scale>
          <a:sx n="92" d="100"/>
          <a:sy n="92" d="100"/>
        </p:scale>
        <p:origin x="762" y="66"/>
      </p:cViewPr>
      <p:guideLst>
        <p:guide orient="horz" pos="2142"/>
        <p:guide pos="28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6CF89-563C-44F9-A5FB-E73CC858B844}" type="datetimeFigureOut">
              <a:rPr lang="tr-TR" smtClean="0"/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32F6F-2D53-4D9C-9C16-97F2548DB5A6}" type="slidenum">
              <a:rPr lang="tr-TR" smtClean="0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C3EE8-F413-4FEF-96D0-A35538C98E59}" type="slidenum">
              <a:rPr lang="tr-TR" smtClean="0"/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9459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tr-TR" smtClean="0"/>
          </a:p>
        </p:txBody>
      </p:sp>
      <p:sp>
        <p:nvSpPr>
          <p:cNvPr id="19460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8FF087CB-0CA8-44FC-A69A-B2FE11575ACF}" type="slidenum">
              <a:rPr lang="tr-TR" smtClean="0"/>
            </a:fld>
            <a:endParaRPr lang="tr-T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C3EE8-F413-4FEF-96D0-A35538C98E59}" type="slidenum">
              <a:rPr lang="tr-TR" smtClean="0"/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C3EE8-F413-4FEF-96D0-A35538C98E59}" type="slidenum">
              <a:rPr lang="tr-TR" smtClean="0"/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D3B-6B9A-4006-B02B-8875F153469A}" type="datetimeFigureOut">
              <a:rPr lang="tr-TR" smtClean="0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1EAA-76D1-4055-9C86-276A3D0B6BE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D3B-6B9A-4006-B02B-8875F153469A}" type="datetimeFigureOut">
              <a:rPr lang="tr-TR" smtClean="0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1EAA-76D1-4055-9C86-276A3D0B6BE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D3B-6B9A-4006-B02B-8875F153469A}" type="datetimeFigureOut">
              <a:rPr lang="tr-TR" smtClean="0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1EAA-76D1-4055-9C86-276A3D0B6BE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D3B-6B9A-4006-B02B-8875F153469A}" type="datetimeFigureOut">
              <a:rPr lang="tr-TR" smtClean="0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1EAA-76D1-4055-9C86-276A3D0B6BE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D3B-6B9A-4006-B02B-8875F153469A}" type="datetimeFigureOut">
              <a:rPr lang="tr-TR" smtClean="0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1EAA-76D1-4055-9C86-276A3D0B6BE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D3B-6B9A-4006-B02B-8875F153469A}" type="datetimeFigureOut">
              <a:rPr lang="tr-TR" smtClean="0"/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1EAA-76D1-4055-9C86-276A3D0B6BE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D3B-6B9A-4006-B02B-8875F153469A}" type="datetimeFigureOut">
              <a:rPr lang="tr-TR" smtClean="0"/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1EAA-76D1-4055-9C86-276A3D0B6BE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D3B-6B9A-4006-B02B-8875F153469A}" type="datetimeFigureOut">
              <a:rPr lang="tr-TR" smtClean="0"/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1EAA-76D1-4055-9C86-276A3D0B6BE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D3B-6B9A-4006-B02B-8875F153469A}" type="datetimeFigureOut">
              <a:rPr lang="tr-TR" smtClean="0"/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1EAA-76D1-4055-9C86-276A3D0B6BE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D3B-6B9A-4006-B02B-8875F153469A}" type="datetimeFigureOut">
              <a:rPr lang="tr-TR" smtClean="0"/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1EAA-76D1-4055-9C86-276A3D0B6BE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D3B-6B9A-4006-B02B-8875F153469A}" type="datetimeFigureOut">
              <a:rPr lang="tr-TR" smtClean="0"/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1EAA-76D1-4055-9C86-276A3D0B6BE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73D3B-6B9A-4006-B02B-8875F153469A}" type="datetimeFigureOut">
              <a:rPr lang="tr-TR" smtClean="0"/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21EAA-76D1-4055-9C86-276A3D0B6BE3}" type="slidenum">
              <a:rPr lang="tr-TR" smtClean="0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hyperlink" Target="mk:@MSITStore:C:\Documents%20and%20Settings\Administrator\Desktop\iQRA'%20iSLAM%20ANS&#304;KLOPED&#304;S&#304;%202.chm::/direnis/dosya2/0333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1" Type="http://schemas.openxmlformats.org/officeDocument/2006/relationships/hyperlink" Target="http://www.yenisafak.com/dunya/israil-var-oldukca-saldiracak-filistin-pes-etmeyecek-2313641?p=1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1" Type="http://schemas.openxmlformats.org/officeDocument/2006/relationships/hyperlink" Target="http://image.yenisafak.com/resim/upload/2015/10/01/c614753312000981_1053202731381306_1979916298977126776_o.jp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1" Type="http://schemas.openxmlformats.org/officeDocument/2006/relationships/hyperlink" Target="http://image.yenisafak.com/resim/upload/2015/10/01/a5bb5e8df43baa_picture_20150913_6279209_high.jp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1" Type="http://schemas.openxmlformats.org/officeDocument/2006/relationships/hyperlink" Target="http://image.yenisafak.com/resim/upload/2015/10/01/5741755e11998921_473982542762384_5785330172173034043_n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L:\kıble camii\DSC_0610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Dikdörtgen"/>
          <p:cNvSpPr/>
          <p:nvPr/>
        </p:nvSpPr>
        <p:spPr>
          <a:xfrm>
            <a:off x="214282" y="0"/>
            <a:ext cx="892971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8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KUDÜ</a:t>
            </a:r>
            <a:r>
              <a:rPr lang="tr-TR" sz="88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 ŞEHRİ NERESİDİR?</a:t>
            </a:r>
            <a:endParaRPr lang="tr-TR" sz="88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5 İçerik Yer Tutucusu"/>
          <p:cNvSpPr>
            <a:spLocks noGrp="1"/>
          </p:cNvSpPr>
          <p:nvPr>
            <p:ph idx="1"/>
          </p:nvPr>
        </p:nvSpPr>
        <p:spPr>
          <a:xfrm>
            <a:off x="256928" y="836712"/>
            <a:ext cx="8856984" cy="5689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 smtClean="0"/>
              <a:t>Buhari ve </a:t>
            </a:r>
            <a:r>
              <a:rPr lang="tr-TR" sz="2400" dirty="0" err="1" smtClean="0"/>
              <a:t>İbn</a:t>
            </a:r>
            <a:r>
              <a:rPr lang="tr-TR" sz="2400" dirty="0" smtClean="0"/>
              <a:t>-i </a:t>
            </a:r>
            <a:r>
              <a:rPr lang="tr-TR" sz="2400" dirty="0" err="1" smtClean="0"/>
              <a:t>Mace'nin</a:t>
            </a:r>
            <a:r>
              <a:rPr lang="tr-TR" sz="2400" dirty="0" smtClean="0"/>
              <a:t> nakletmiş olduğu bir hadisi şerifte Ebu Zer (</a:t>
            </a:r>
            <a:r>
              <a:rPr lang="tr-TR" sz="2400" dirty="0" err="1" smtClean="0"/>
              <a:t>r.a</a:t>
            </a:r>
            <a:r>
              <a:rPr lang="tr-TR" sz="2400" dirty="0" smtClean="0"/>
              <a:t>.)'in şöyle dediği bildirilmiştir: </a:t>
            </a:r>
            <a:r>
              <a:rPr lang="tr-TR" sz="2400" b="1" dirty="0" smtClean="0"/>
              <a:t>"</a:t>
            </a:r>
            <a:r>
              <a:rPr lang="tr-TR" sz="2400" b="1" dirty="0" err="1" smtClean="0"/>
              <a:t>Resulullah</a:t>
            </a:r>
            <a:r>
              <a:rPr lang="tr-TR" sz="2400" b="1" dirty="0" smtClean="0"/>
              <a:t> (</a:t>
            </a:r>
            <a:r>
              <a:rPr lang="tr-TR" sz="2400" b="1" dirty="0" err="1" smtClean="0"/>
              <a:t>a.s</a:t>
            </a:r>
            <a:r>
              <a:rPr lang="tr-TR" sz="2400" b="1" dirty="0" smtClean="0"/>
              <a:t>.)'a, yeryüzüne konulmuş olan ilk mescidin hangisi olduğunu sordum. "Mescidi Haram" diye buyurdu. "Sonra hangisi?" dedim. </a:t>
            </a:r>
            <a:r>
              <a:rPr lang="tr-TR" sz="2400" b="1" dirty="0" smtClean="0">
                <a:hlinkClick r:id="rId1" action="ppaction://hlinkfile"/>
              </a:rPr>
              <a:t>Mescidi Aksa</a:t>
            </a:r>
            <a:r>
              <a:rPr lang="tr-TR" sz="2400" b="1" dirty="0" smtClean="0"/>
              <a:t> diye buyurdu. "İkisi arasındaki süre ne kadardır?" diye sordum. Şöyle buyurdu: "Kırk yıl. Sonra bütün yeryüzü senin için </a:t>
            </a:r>
            <a:r>
              <a:rPr lang="tr-TR" sz="2400" b="1" dirty="0" err="1" smtClean="0"/>
              <a:t>mesciddir</a:t>
            </a:r>
            <a:r>
              <a:rPr lang="tr-TR" sz="2400" b="1" dirty="0" smtClean="0"/>
              <a:t>. Nerede namaz vaktine girersen orada namaz kıl."</a:t>
            </a:r>
            <a:r>
              <a:rPr lang="tr-TR" sz="2400" dirty="0" smtClean="0"/>
              <a:t> </a:t>
            </a:r>
            <a:r>
              <a:rPr lang="tr-TR" sz="2400" i="1" dirty="0" smtClean="0"/>
              <a:t>(Buhari, </a:t>
            </a:r>
            <a:r>
              <a:rPr lang="tr-TR" sz="2400" i="1" dirty="0" err="1" smtClean="0"/>
              <a:t>Kitabu</a:t>
            </a:r>
            <a:r>
              <a:rPr lang="tr-TR" sz="2400" i="1" dirty="0" smtClean="0"/>
              <a:t> </a:t>
            </a:r>
            <a:r>
              <a:rPr lang="tr-TR" sz="2400" i="1" dirty="0" err="1" smtClean="0"/>
              <a:t>Ehadisi'l</a:t>
            </a:r>
            <a:r>
              <a:rPr lang="tr-TR" sz="2400" i="1" dirty="0" smtClean="0"/>
              <a:t>-Enbiya, 60/40; </a:t>
            </a:r>
            <a:r>
              <a:rPr lang="tr-TR" sz="2400" i="1" dirty="0" err="1" smtClean="0"/>
              <a:t>İbnu</a:t>
            </a:r>
            <a:r>
              <a:rPr lang="tr-TR" sz="2400" i="1" dirty="0" smtClean="0"/>
              <a:t> </a:t>
            </a:r>
            <a:r>
              <a:rPr lang="tr-TR" sz="2400" i="1" dirty="0" err="1" smtClean="0"/>
              <a:t>Mace</a:t>
            </a:r>
            <a:r>
              <a:rPr lang="tr-TR" sz="2400" i="1" dirty="0" smtClean="0"/>
              <a:t>, </a:t>
            </a:r>
            <a:r>
              <a:rPr lang="tr-TR" sz="2400" i="1" dirty="0" err="1" smtClean="0"/>
              <a:t>Kitabu'l-Mesacid</a:t>
            </a:r>
            <a:r>
              <a:rPr lang="tr-TR" sz="2400" i="1" dirty="0" smtClean="0"/>
              <a:t> </a:t>
            </a:r>
            <a:r>
              <a:rPr lang="tr-TR" sz="2400" i="1" dirty="0" err="1" smtClean="0"/>
              <a:t>ve'l</a:t>
            </a:r>
            <a:r>
              <a:rPr lang="tr-TR" sz="2400" i="1" dirty="0" smtClean="0"/>
              <a:t>-Cemaat, 4/7)</a:t>
            </a:r>
            <a:r>
              <a:rPr lang="tr-TR" sz="2400" dirty="0" smtClean="0"/>
              <a:t> </a:t>
            </a:r>
            <a:endParaRPr lang="tr-TR" sz="2400" dirty="0" smtClean="0"/>
          </a:p>
          <a:p>
            <a:endParaRPr lang="tr-TR" sz="2400" dirty="0" smtClean="0"/>
          </a:p>
        </p:txBody>
      </p:sp>
      <p:sp>
        <p:nvSpPr>
          <p:cNvPr id="5123" name="6 Başlık"/>
          <p:cNvSpPr>
            <a:spLocks noGrp="1"/>
          </p:cNvSpPr>
          <p:nvPr>
            <p:ph type="title"/>
          </p:nvPr>
        </p:nvSpPr>
        <p:spPr>
          <a:xfrm>
            <a:off x="458823" y="95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0070C0"/>
                </a:solidFill>
              </a:rPr>
              <a:t>3-Allah’ın yeryüzündeki ikinci evidir</a:t>
            </a:r>
            <a:endParaRPr lang="tr-TR" b="1" dirty="0" smtClean="0">
              <a:solidFill>
                <a:srgbClr val="0070C0"/>
              </a:solidFill>
            </a:endParaRPr>
          </a:p>
        </p:txBody>
      </p:sp>
      <p:pic>
        <p:nvPicPr>
          <p:cNvPr id="5124" name="Picture 7" descr="C:\Users\User\Desktop\Kartal İ.H Orta Okulu\Mescid-i Aksa Manzarası\_DSC0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9363"/>
            <a:ext cx="91440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altLang="tr-TR" b="1" dirty="0" smtClean="0">
                <a:solidFill>
                  <a:srgbClr val="0070C0"/>
                </a:solidFill>
              </a:rPr>
              <a:t>4-)Mescidi Aksa Kutsal </a:t>
            </a:r>
            <a:r>
              <a:rPr lang="tr-TR" altLang="tr-TR" b="1" dirty="0" err="1" smtClean="0">
                <a:solidFill>
                  <a:srgbClr val="0070C0"/>
                </a:solidFill>
              </a:rPr>
              <a:t>Mescidlerin</a:t>
            </a:r>
            <a:r>
              <a:rPr lang="tr-TR" altLang="tr-TR" b="1" dirty="0" smtClean="0">
                <a:solidFill>
                  <a:srgbClr val="0070C0"/>
                </a:solidFill>
              </a:rPr>
              <a:t> Üçüncüsüdür.</a:t>
            </a:r>
            <a:endParaRPr lang="tr-TR" b="1" dirty="0" smtClean="0"/>
          </a:p>
        </p:txBody>
      </p:sp>
      <p:pic>
        <p:nvPicPr>
          <p:cNvPr id="6147" name="Picture 2" descr="C:\Users\User\Desktop\Kartal İ.H Orta Okulu\Mescid-i Aksa Manzarası\MAJ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>
          <a:xfrm>
            <a:off x="0" y="1600200"/>
            <a:ext cx="9144000" cy="53578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1837"/>
          </a:xfrm>
        </p:spPr>
        <p:txBody>
          <a:bodyPr/>
          <a:lstStyle/>
          <a:p>
            <a:br>
              <a:rPr lang="tr-TR" altLang="tr-TR" smtClean="0">
                <a:solidFill>
                  <a:srgbClr val="0070C0"/>
                </a:solidFill>
              </a:rPr>
            </a:br>
            <a:endParaRPr lang="tr-TR" smtClean="0"/>
          </a:p>
        </p:txBody>
      </p:sp>
      <p:sp>
        <p:nvSpPr>
          <p:cNvPr id="7171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eaLnBrk="1" hangingPunct="1"/>
            <a:r>
              <a:rPr lang="tr-TR" altLang="tr-TR" sz="4000" b="1" smtClean="0"/>
              <a:t>Resulullah (a.s.) bir hadisi şerifinde şöyle buyurmuştur: "Yolculuk ancak şu üç mescidden birine olur: Benim şu mescidime, Mescidi Haram'a ve Mescidi Aksa'ya." </a:t>
            </a:r>
            <a:endParaRPr lang="tr-TR" altLang="tr-TR" sz="4000" b="1" smtClean="0"/>
          </a:p>
          <a:p>
            <a:pPr eaLnBrk="1" hangingPunct="1"/>
            <a:r>
              <a:rPr lang="tr-TR" altLang="tr-TR" sz="2000" b="1" i="1" smtClean="0"/>
              <a:t>(Müslim, Kitabu'l-Hacc, 15/415, 511, 512)</a:t>
            </a:r>
            <a:r>
              <a:rPr lang="tr-TR" altLang="tr-TR" sz="2000" b="1" smtClean="0"/>
              <a:t> </a:t>
            </a:r>
            <a:endParaRPr lang="tr-TR" altLang="tr-TR" sz="2000" b="1" smtClean="0"/>
          </a:p>
          <a:p>
            <a:endParaRPr lang="tr-T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Başlık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18488" cy="1512887"/>
          </a:xfrm>
        </p:spPr>
        <p:txBody>
          <a:bodyPr>
            <a:normAutofit fontScale="90000"/>
          </a:bodyPr>
          <a:lstStyle/>
          <a:p>
            <a:r>
              <a:rPr lang="tr-TR" altLang="tr-TR" sz="4000" b="1" dirty="0" smtClean="0">
                <a:solidFill>
                  <a:srgbClr val="0070C0"/>
                </a:solidFill>
              </a:rPr>
              <a:t>5-)Kudüs ve çevresi peygamberlik ve bereket yurdudur.</a:t>
            </a:r>
            <a:br>
              <a:rPr lang="tr-TR" altLang="tr-TR" dirty="0" smtClean="0">
                <a:solidFill>
                  <a:srgbClr val="0070C0"/>
                </a:solidFill>
              </a:rPr>
            </a:br>
            <a:endParaRPr lang="tr-TR" dirty="0" smtClean="0"/>
          </a:p>
        </p:txBody>
      </p:sp>
      <p:pic>
        <p:nvPicPr>
          <p:cNvPr id="8195" name="Picture 2" descr="C:\Users\User\Desktop\Kartal İ.H Orta Okulu\Mescid-i Aksa Manzarası\Temple_Mount_(Aerial_view,_2007)_07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>
          <a:xfrm>
            <a:off x="0" y="1125538"/>
            <a:ext cx="9144000" cy="57324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dirty="0" smtClean="0">
                <a:solidFill>
                  <a:srgbClr val="0070C0"/>
                </a:solidFill>
              </a:rPr>
            </a:br>
            <a:r>
              <a:rPr lang="tr-TR" b="1" dirty="0" smtClean="0">
                <a:solidFill>
                  <a:srgbClr val="0070C0"/>
                </a:solidFill>
              </a:rPr>
              <a:t>6-)</a:t>
            </a:r>
            <a:r>
              <a:rPr lang="tr-TR" b="1" dirty="0" err="1" smtClean="0">
                <a:solidFill>
                  <a:srgbClr val="0070C0"/>
                </a:solidFill>
              </a:rPr>
              <a:t>Mescid</a:t>
            </a:r>
            <a:r>
              <a:rPr lang="tr-TR" b="1" dirty="0" smtClean="0">
                <a:solidFill>
                  <a:srgbClr val="0070C0"/>
                </a:solidFill>
              </a:rPr>
              <a:t>-i </a:t>
            </a:r>
            <a:r>
              <a:rPr lang="tr-TR" b="1" dirty="0" err="1" smtClean="0">
                <a:solidFill>
                  <a:srgbClr val="0070C0"/>
                </a:solidFill>
              </a:rPr>
              <a:t>Aksa’da</a:t>
            </a:r>
            <a:r>
              <a:rPr lang="tr-TR" b="1" dirty="0" smtClean="0">
                <a:solidFill>
                  <a:srgbClr val="0070C0"/>
                </a:solidFill>
              </a:rPr>
              <a:t> namaz kılmak faziletlidir.</a:t>
            </a:r>
            <a:br>
              <a:rPr lang="tr-TR" sz="2000" dirty="0" smtClean="0"/>
            </a:br>
            <a:endParaRPr lang="tr-TR" dirty="0" smtClean="0"/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4" y="1628800"/>
            <a:ext cx="8087496" cy="43117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Başlık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2592387"/>
          </a:xfrm>
        </p:spPr>
        <p:txBody>
          <a:bodyPr/>
          <a:lstStyle/>
          <a:p>
            <a:r>
              <a:rPr lang="tr-TR" sz="2800" b="1" dirty="0" err="1" smtClean="0">
                <a:solidFill>
                  <a:srgbClr val="C00000"/>
                </a:solidFill>
              </a:rPr>
              <a:t>Resulullah</a:t>
            </a:r>
            <a:r>
              <a:rPr lang="tr-TR" sz="2800" b="1" dirty="0" smtClean="0">
                <a:solidFill>
                  <a:srgbClr val="C00000"/>
                </a:solidFill>
              </a:rPr>
              <a:t> (</a:t>
            </a:r>
            <a:r>
              <a:rPr lang="tr-TR" sz="2800" b="1" dirty="0" err="1" smtClean="0">
                <a:solidFill>
                  <a:srgbClr val="C00000"/>
                </a:solidFill>
              </a:rPr>
              <a:t>a.s</a:t>
            </a:r>
            <a:r>
              <a:rPr lang="tr-TR" sz="2800" b="1" dirty="0" smtClean="0">
                <a:solidFill>
                  <a:srgbClr val="C00000"/>
                </a:solidFill>
              </a:rPr>
              <a:t>.) bir hadisi şerifinde şöyle buyurmuştur: “</a:t>
            </a:r>
            <a:r>
              <a:rPr lang="tr-TR" sz="2800" b="1" dirty="0" err="1" smtClean="0">
                <a:solidFill>
                  <a:srgbClr val="C00000"/>
                </a:solidFill>
              </a:rPr>
              <a:t>Mescid</a:t>
            </a:r>
            <a:r>
              <a:rPr lang="tr-TR" sz="2800" b="1" dirty="0" smtClean="0">
                <a:solidFill>
                  <a:srgbClr val="C00000"/>
                </a:solidFill>
              </a:rPr>
              <a:t>-i </a:t>
            </a:r>
            <a:r>
              <a:rPr lang="tr-TR" sz="2800" b="1" dirty="0" err="1" smtClean="0">
                <a:solidFill>
                  <a:srgbClr val="C00000"/>
                </a:solidFill>
              </a:rPr>
              <a:t>Aksada</a:t>
            </a:r>
            <a:r>
              <a:rPr lang="tr-TR" sz="2800" b="1" dirty="0" smtClean="0">
                <a:solidFill>
                  <a:srgbClr val="C00000"/>
                </a:solidFill>
              </a:rPr>
              <a:t> kılınan namaz </a:t>
            </a:r>
            <a:r>
              <a:rPr lang="tr-TR" sz="2800" b="1" dirty="0" err="1" smtClean="0">
                <a:solidFill>
                  <a:srgbClr val="C00000"/>
                </a:solidFill>
              </a:rPr>
              <a:t>Mescid</a:t>
            </a:r>
            <a:r>
              <a:rPr lang="tr-TR" sz="2800" b="1" dirty="0" smtClean="0">
                <a:solidFill>
                  <a:srgbClr val="C00000"/>
                </a:solidFill>
              </a:rPr>
              <a:t>-i Haram ve Mescidi Nebevi haricindeki mescitlerde kılınan </a:t>
            </a:r>
            <a:r>
              <a:rPr lang="tr-TR" sz="2800" b="1" dirty="0" smtClean="0">
                <a:solidFill>
                  <a:schemeClr val="tx2"/>
                </a:solidFill>
              </a:rPr>
              <a:t>beş yüz namaza </a:t>
            </a:r>
            <a:r>
              <a:rPr lang="tr-TR" sz="2800" b="1" dirty="0" smtClean="0">
                <a:solidFill>
                  <a:srgbClr val="C00000"/>
                </a:solidFill>
              </a:rPr>
              <a:t>denktir.” (</a:t>
            </a:r>
            <a:r>
              <a:rPr lang="tr-TR" sz="2800" b="1" dirty="0">
                <a:solidFill>
                  <a:srgbClr val="C00000"/>
                </a:solidFill>
              </a:rPr>
              <a:t>Müslim, </a:t>
            </a:r>
            <a:r>
              <a:rPr lang="tr-TR" sz="2800" b="1" dirty="0" err="1">
                <a:solidFill>
                  <a:srgbClr val="C00000"/>
                </a:solidFill>
              </a:rPr>
              <a:t>Hacc</a:t>
            </a:r>
            <a:r>
              <a:rPr lang="tr-TR" sz="2800" b="1" dirty="0">
                <a:solidFill>
                  <a:srgbClr val="C00000"/>
                </a:solidFill>
              </a:rPr>
              <a:t> </a:t>
            </a:r>
            <a:r>
              <a:rPr lang="tr-TR" sz="2800" b="1" dirty="0" smtClean="0">
                <a:solidFill>
                  <a:srgbClr val="C00000"/>
                </a:solidFill>
              </a:rPr>
              <a:t>1394 Mecmau’z-Zevaid,4/7,Umdetü’kari,4/280)</a:t>
            </a:r>
            <a:br>
              <a:rPr lang="tr-TR" sz="2400" dirty="0" smtClean="0"/>
            </a:br>
            <a:endParaRPr lang="tr-TR" sz="2400" dirty="0" smtClean="0"/>
          </a:p>
        </p:txBody>
      </p:sp>
      <p:sp>
        <p:nvSpPr>
          <p:cNvPr id="10243" name="2 İçerik Yer Tutucusu"/>
          <p:cNvSpPr>
            <a:spLocks noGrp="1"/>
          </p:cNvSpPr>
          <p:nvPr>
            <p:ph idx="1"/>
          </p:nvPr>
        </p:nvSpPr>
        <p:spPr>
          <a:xfrm>
            <a:off x="0" y="2205038"/>
            <a:ext cx="9144000" cy="4652962"/>
          </a:xfrm>
        </p:spPr>
        <p:txBody>
          <a:bodyPr/>
          <a:lstStyle/>
          <a:p>
            <a:endParaRPr lang="tr-TR" sz="1800" dirty="0" smtClean="0"/>
          </a:p>
          <a:p>
            <a:endParaRPr lang="tr-TR" sz="1800" dirty="0" smtClean="0"/>
          </a:p>
          <a:p>
            <a:pPr marL="0" indent="0" algn="ctr">
              <a:buNone/>
            </a:pPr>
            <a:r>
              <a:rPr lang="tr-TR" sz="2400" b="1" dirty="0" smtClean="0"/>
              <a:t>Bir hadisi şerifte bildirildiğine göre </a:t>
            </a:r>
            <a:r>
              <a:rPr lang="tr-TR" sz="2400" b="1" dirty="0" err="1" smtClean="0"/>
              <a:t>Resulullah</a:t>
            </a:r>
            <a:r>
              <a:rPr lang="tr-TR" sz="2400" b="1" dirty="0" smtClean="0"/>
              <a:t> (</a:t>
            </a:r>
            <a:r>
              <a:rPr lang="tr-TR" sz="2400" b="1" dirty="0" err="1" smtClean="0"/>
              <a:t>s.a.s</a:t>
            </a:r>
            <a:r>
              <a:rPr lang="tr-TR" sz="2400" b="1" dirty="0" smtClean="0"/>
              <a:t>)'</a:t>
            </a:r>
            <a:r>
              <a:rPr lang="tr-TR" sz="2400" b="1" dirty="0" err="1" smtClean="0"/>
              <a:t>ın</a:t>
            </a:r>
            <a:r>
              <a:rPr lang="tr-TR" sz="2400" b="1" dirty="0" smtClean="0"/>
              <a:t> cariyesi </a:t>
            </a:r>
            <a:r>
              <a:rPr lang="tr-TR" sz="2400" b="1" dirty="0" err="1" smtClean="0"/>
              <a:t>Meymune</a:t>
            </a:r>
            <a:r>
              <a:rPr lang="tr-TR" sz="2400" b="1" dirty="0" smtClean="0"/>
              <a:t> (r. anha): “Ya </a:t>
            </a:r>
            <a:r>
              <a:rPr lang="tr-TR" sz="2400" b="1" dirty="0" err="1" smtClean="0"/>
              <a:t>Resulullah</a:t>
            </a:r>
            <a:r>
              <a:rPr lang="tr-TR" sz="2400" b="1" dirty="0" smtClean="0"/>
              <a:t>! Bize </a:t>
            </a:r>
            <a:r>
              <a:rPr lang="tr-TR" sz="2400" b="1" dirty="0" err="1" smtClean="0"/>
              <a:t>Mescid</a:t>
            </a:r>
            <a:r>
              <a:rPr lang="tr-TR" sz="2400" b="1" dirty="0" smtClean="0"/>
              <a:t>-i Aksa hakkındaki hükmün ne olduğunu bildir" dedi. </a:t>
            </a:r>
            <a:r>
              <a:rPr lang="tr-TR" sz="2400" b="1" dirty="0" err="1" smtClean="0"/>
              <a:t>Resulullah</a:t>
            </a:r>
            <a:r>
              <a:rPr lang="tr-TR" sz="2400" b="1" dirty="0" smtClean="0"/>
              <a:t> (</a:t>
            </a:r>
            <a:r>
              <a:rPr lang="tr-TR" sz="2400" b="1" dirty="0" err="1" smtClean="0"/>
              <a:t>s.a.s</a:t>
            </a:r>
            <a:r>
              <a:rPr lang="tr-TR" sz="2400" b="1" dirty="0" smtClean="0"/>
              <a:t>.) de şöyle buyurdu: "Oraya (Mescidi </a:t>
            </a:r>
            <a:r>
              <a:rPr lang="tr-TR" sz="2400" b="1" dirty="0" err="1" smtClean="0"/>
              <a:t>Aksa'ya</a:t>
            </a:r>
            <a:r>
              <a:rPr lang="tr-TR" sz="2400" b="1" dirty="0" smtClean="0"/>
              <a:t>) gidin ve içinde namaz kılın." -Hadisin </a:t>
            </a:r>
            <a:r>
              <a:rPr lang="tr-TR" sz="2400" b="1" dirty="0" err="1" smtClean="0"/>
              <a:t>ravisi</a:t>
            </a:r>
            <a:r>
              <a:rPr lang="tr-TR" sz="2400" b="1" dirty="0" smtClean="0"/>
              <a:t> dedi ki: "O zaman burası (Mescidi </a:t>
            </a:r>
            <a:r>
              <a:rPr lang="tr-TR" sz="2400" b="1" dirty="0" err="1" smtClean="0"/>
              <a:t>Aksa'nın</a:t>
            </a:r>
            <a:r>
              <a:rPr lang="tr-TR" sz="2400" b="1" dirty="0" smtClean="0"/>
              <a:t> bulunduğu topraklar) </a:t>
            </a:r>
            <a:r>
              <a:rPr lang="tr-TR" sz="2400" b="1" dirty="0" err="1" smtClean="0"/>
              <a:t>Daru'l-Harb'di</a:t>
            </a:r>
            <a:r>
              <a:rPr lang="tr-TR" sz="2400" b="1" dirty="0" smtClean="0"/>
              <a:t> (yani Müslüman olmayanların hakimiyeti altındaydı)."- (</a:t>
            </a:r>
            <a:r>
              <a:rPr lang="tr-TR" sz="2400" b="1" dirty="0" err="1" smtClean="0"/>
              <a:t>Resulullah</a:t>
            </a:r>
            <a:r>
              <a:rPr lang="tr-TR" sz="2400" b="1" dirty="0" smtClean="0"/>
              <a:t> (</a:t>
            </a:r>
            <a:r>
              <a:rPr lang="tr-TR" sz="2400" b="1" dirty="0" err="1" smtClean="0"/>
              <a:t>s.a.s</a:t>
            </a:r>
            <a:r>
              <a:rPr lang="tr-TR" sz="2400" b="1" dirty="0" smtClean="0"/>
              <a:t>) sözlerine daha sonra şöyle devam etti): "Eğer oraya gidemez ve içinde namaz kılamazsanız kandillerinde yakılmak üzere oraya zeytinyağı gönderin." </a:t>
            </a:r>
            <a:r>
              <a:rPr lang="tr-TR" sz="2400" b="1" i="1" dirty="0" smtClean="0"/>
              <a:t>(Ebu Davud, </a:t>
            </a:r>
            <a:r>
              <a:rPr lang="tr-TR" sz="2400" b="1" i="1" dirty="0" err="1" smtClean="0"/>
              <a:t>Kitabu's</a:t>
            </a:r>
            <a:r>
              <a:rPr lang="tr-TR" sz="2400" b="1" i="1" dirty="0" smtClean="0"/>
              <a:t>-Salat, 14)</a:t>
            </a:r>
            <a:endParaRPr lang="tr-TR" sz="2400" b="1" dirty="0" smtClean="0"/>
          </a:p>
          <a:p>
            <a:pPr algn="ctr"/>
            <a:endParaRPr lang="tr-TR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Başlık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727200"/>
          </a:xfrm>
        </p:spPr>
        <p:txBody>
          <a:bodyPr>
            <a:normAutofit fontScale="90000"/>
          </a:bodyPr>
          <a:lstStyle/>
          <a:p>
            <a:r>
              <a:rPr lang="tr-TR" altLang="tr-TR" sz="4000" b="1" dirty="0" smtClean="0">
                <a:solidFill>
                  <a:srgbClr val="0070C0"/>
                </a:solidFill>
              </a:rPr>
              <a:t>7-)Hz. Peygamber (</a:t>
            </a:r>
            <a:r>
              <a:rPr lang="tr-TR" altLang="tr-TR" sz="4000" b="1" dirty="0" err="1" smtClean="0">
                <a:solidFill>
                  <a:srgbClr val="0070C0"/>
                </a:solidFill>
              </a:rPr>
              <a:t>s.a.v</a:t>
            </a:r>
            <a:r>
              <a:rPr lang="tr-TR" altLang="tr-TR" sz="4000" b="1" dirty="0" smtClean="0">
                <a:solidFill>
                  <a:srgbClr val="0070C0"/>
                </a:solidFill>
              </a:rPr>
              <a:t>)Kudüs’ün fethedileceğini müjdelemiştir.</a:t>
            </a:r>
            <a:br>
              <a:rPr lang="tr-TR" altLang="tr-TR" dirty="0" smtClean="0">
                <a:solidFill>
                  <a:srgbClr val="0070C0"/>
                </a:solidFill>
              </a:rPr>
            </a:br>
            <a:endParaRPr lang="tr-TR" dirty="0" smtClean="0"/>
          </a:p>
        </p:txBody>
      </p:sp>
      <p:pic>
        <p:nvPicPr>
          <p:cNvPr id="11267" name="Picture 2" descr="C:\Users\User\Desktop\Kartal İ.H Orta Okulu\Mescid-i Aksa Manzarası\Jerusalem_large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>
          <a:xfrm>
            <a:off x="0" y="1600200"/>
            <a:ext cx="9144000" cy="5257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12291" name="2 İçerik Yer Tutucusu"/>
          <p:cNvSpPr>
            <a:spLocks noGrp="1"/>
          </p:cNvSpPr>
          <p:nvPr>
            <p:ph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tr-TR" altLang="tr-TR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tr-TR" altLang="tr-TR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tr-TR" altLang="tr-TR" dirty="0" smtClean="0"/>
          </a:p>
        </p:txBody>
      </p:sp>
      <p:sp>
        <p:nvSpPr>
          <p:cNvPr id="2" name="Metin kutusu 1"/>
          <p:cNvSpPr txBox="1"/>
          <p:nvPr/>
        </p:nvSpPr>
        <p:spPr>
          <a:xfrm>
            <a:off x="354360" y="1268760"/>
            <a:ext cx="8435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Hz. Süleyman (</a:t>
            </a:r>
            <a:r>
              <a:rPr lang="tr-TR" sz="2800" dirty="0" err="1"/>
              <a:t>a.s</a:t>
            </a:r>
            <a:r>
              <a:rPr lang="tr-TR" sz="2800" dirty="0"/>
              <a:t>) </a:t>
            </a:r>
            <a:r>
              <a:rPr lang="tr-TR" sz="2800" dirty="0" err="1"/>
              <a:t>Mescid’i</a:t>
            </a:r>
            <a:r>
              <a:rPr lang="tr-TR" sz="2800" dirty="0"/>
              <a:t> </a:t>
            </a:r>
            <a:r>
              <a:rPr lang="tr-TR" sz="2800" dirty="0" err="1"/>
              <a:t>Aksa’nın</a:t>
            </a:r>
            <a:r>
              <a:rPr lang="tr-TR" sz="2800" dirty="0"/>
              <a:t> inşasını bitirince Allah’tan üç dilekte bulundu:</a:t>
            </a:r>
            <a:r>
              <a:rPr lang="tr-TR" sz="2800" i="1" dirty="0"/>
              <a:t> </a:t>
            </a:r>
            <a:endParaRPr lang="tr-TR" sz="2800" i="1" dirty="0" smtClean="0"/>
          </a:p>
          <a:p>
            <a:r>
              <a:rPr lang="tr-TR" sz="2800" b="1" i="1" dirty="0" smtClean="0"/>
              <a:t>“</a:t>
            </a:r>
            <a:r>
              <a:rPr lang="tr-TR" sz="2800" b="1" i="1" dirty="0"/>
              <a:t>1- </a:t>
            </a:r>
            <a:r>
              <a:rPr lang="tr-TR" sz="2800" i="1" dirty="0"/>
              <a:t>Kendisinden sonra kimselere nasip olmayacak bir mülk ve saltanat, </a:t>
            </a:r>
            <a:endParaRPr lang="tr-TR" sz="2800" i="1" dirty="0" smtClean="0"/>
          </a:p>
          <a:p>
            <a:r>
              <a:rPr lang="tr-TR" sz="2800" b="1" i="1" dirty="0" smtClean="0"/>
              <a:t>2-</a:t>
            </a:r>
            <a:r>
              <a:rPr lang="tr-TR" sz="2800" i="1" dirty="0" smtClean="0"/>
              <a:t> </a:t>
            </a:r>
            <a:r>
              <a:rPr lang="tr-TR" sz="2800" i="1" dirty="0"/>
              <a:t>Allah’ın hükmüne uygun hüküm verme gücü ve kabiliyeti, </a:t>
            </a:r>
            <a:endParaRPr lang="tr-TR" sz="2800" i="1" dirty="0" smtClean="0"/>
          </a:p>
          <a:p>
            <a:r>
              <a:rPr lang="tr-TR" sz="2800" b="1" i="1" dirty="0" smtClean="0"/>
              <a:t>3-</a:t>
            </a:r>
            <a:r>
              <a:rPr lang="tr-TR" sz="2800" i="1" dirty="0"/>
              <a:t> Yalnızca namaz kılmak niyetiyle </a:t>
            </a:r>
            <a:r>
              <a:rPr lang="tr-TR" sz="2800" i="1" dirty="0" err="1"/>
              <a:t>Mescid</a:t>
            </a:r>
            <a:r>
              <a:rPr lang="tr-TR" sz="2800" i="1" dirty="0"/>
              <a:t>-i </a:t>
            </a:r>
            <a:r>
              <a:rPr lang="tr-TR" sz="2800" i="1" dirty="0" err="1"/>
              <a:t>Aksa’ya</a:t>
            </a:r>
            <a:r>
              <a:rPr lang="tr-TR" sz="2800" i="1" dirty="0"/>
              <a:t> gelenlerin bağışlanması.</a:t>
            </a:r>
            <a:r>
              <a:rPr lang="tr-TR" sz="2800" dirty="0"/>
              <a:t> </a:t>
            </a:r>
            <a:endParaRPr lang="tr-TR" sz="2800" dirty="0" smtClean="0"/>
          </a:p>
          <a:p>
            <a:r>
              <a:rPr lang="tr-TR" sz="2800" dirty="0" smtClean="0"/>
              <a:t>( Efendimiz</a:t>
            </a:r>
            <a:r>
              <a:rPr lang="tr-TR" sz="2800" dirty="0"/>
              <a:t>, devamla</a:t>
            </a:r>
            <a:r>
              <a:rPr lang="tr-TR" sz="2800" dirty="0" smtClean="0"/>
              <a:t>: )</a:t>
            </a:r>
            <a:r>
              <a:rPr lang="tr-TR" sz="2800" dirty="0"/>
              <a:t> </a:t>
            </a:r>
            <a:r>
              <a:rPr lang="tr-TR" sz="2800" i="1" dirty="0" err="1"/>
              <a:t>Cenab</a:t>
            </a:r>
            <a:r>
              <a:rPr lang="tr-TR" sz="2800" i="1" dirty="0"/>
              <a:t>-ı Hak, Süleyman’a bunlardan ilk ikisini vermiştir. Üçüncü dileğinin de kabul edilmiş olmasını umarım.”</a:t>
            </a:r>
            <a:r>
              <a:rPr lang="tr-TR" sz="2800" dirty="0"/>
              <a:t> (</a:t>
            </a:r>
            <a:r>
              <a:rPr lang="tr-TR" sz="2800" dirty="0" err="1"/>
              <a:t>Nesai</a:t>
            </a:r>
            <a:r>
              <a:rPr lang="tr-TR" sz="2800" dirty="0"/>
              <a:t>, </a:t>
            </a:r>
            <a:r>
              <a:rPr lang="tr-TR" sz="2800" dirty="0" err="1"/>
              <a:t>Mesacid</a:t>
            </a:r>
            <a:r>
              <a:rPr lang="tr-TR" sz="2800" dirty="0"/>
              <a:t> 6; </a:t>
            </a:r>
            <a:r>
              <a:rPr lang="tr-TR" sz="2800" dirty="0" err="1"/>
              <a:t>İbn</a:t>
            </a:r>
            <a:r>
              <a:rPr lang="tr-TR" sz="2800" dirty="0"/>
              <a:t> </a:t>
            </a:r>
            <a:r>
              <a:rPr lang="tr-TR" sz="2800" dirty="0" err="1"/>
              <a:t>Mâce</a:t>
            </a:r>
            <a:r>
              <a:rPr lang="tr-TR" sz="2800" dirty="0"/>
              <a:t>, İkame 196)</a:t>
            </a:r>
            <a:endParaRPr lang="tr-T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tr-TR" sz="5400" b="1" cap="none" spc="0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MESCİD-İ AKSA’DA BULUNAN YERLER </a:t>
            </a:r>
            <a:r>
              <a:rPr lang="tr-TR" sz="5400" b="1" cap="none" spc="0" dirty="0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(KIBLE MESCİD-İ) </a:t>
            </a:r>
            <a:endParaRPr lang="tr-TR" sz="5400" b="1" cap="none" spc="0" dirty="0">
              <a:ln>
                <a:prstDash val="solid"/>
              </a:ln>
              <a:solidFill>
                <a:srgbClr val="7030A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7" name="6 Resim" descr="C:\Users\HARUN YURT\Desktop\KUDÜS\IMG_0033.JPG"/>
          <p:cNvPicPr/>
          <p:nvPr/>
        </p:nvPicPr>
        <p:blipFill>
          <a:blip r:embed="rId1" cstate="print"/>
          <a:srcRect t="31496"/>
          <a:stretch>
            <a:fillRect/>
          </a:stretch>
        </p:blipFill>
        <p:spPr bwMode="auto">
          <a:xfrm>
            <a:off x="0" y="1714488"/>
            <a:ext cx="9144000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tr-TR" sz="5400" b="1" cap="none" spc="0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MESCİD-İ AKSA’DA BULUNAN YERLER </a:t>
            </a:r>
            <a:r>
              <a:rPr lang="tr-TR" sz="5400" b="1" cap="none" spc="0" dirty="0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(KUBBETÜS SAHRA) </a:t>
            </a:r>
            <a:endParaRPr lang="tr-TR" sz="5400" b="1" cap="none" spc="0" dirty="0">
              <a:ln>
                <a:prstDash val="solid"/>
              </a:ln>
              <a:solidFill>
                <a:srgbClr val="7030A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6" name="5 Resim" descr="C:\Users\HARUN YURT\Desktop\mescid-i aksa 31.10.2012-04.11.2012\DSC_1018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785926"/>
            <a:ext cx="9144000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6"/>
          <a:stretch>
            <a:fillRect/>
          </a:stretch>
        </p:blipFill>
        <p:spPr>
          <a:xfrm>
            <a:off x="464503" y="116632"/>
            <a:ext cx="8092260" cy="6741368"/>
          </a:xfrm>
        </p:spPr>
      </p:pic>
      <p:sp>
        <p:nvSpPr>
          <p:cNvPr id="5" name="Sağ Ok 4"/>
          <p:cNvSpPr/>
          <p:nvPr/>
        </p:nvSpPr>
        <p:spPr>
          <a:xfrm rot="4822715">
            <a:off x="1331319" y="2185500"/>
            <a:ext cx="1937420" cy="36944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solidFill>
                  <a:srgbClr val="92D05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6" name="Sağ Ok 5"/>
          <p:cNvSpPr/>
          <p:nvPr/>
        </p:nvSpPr>
        <p:spPr>
          <a:xfrm rot="15077540">
            <a:off x="1663067" y="4569937"/>
            <a:ext cx="2550964" cy="36944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solidFill>
                  <a:srgbClr val="92D05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3188346" y="475860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smtClean="0"/>
              <a:t>3</a:t>
            </a:r>
            <a:endParaRPr lang="tr-TR" sz="3600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1955963" y="837542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smtClean="0"/>
              <a:t>1</a:t>
            </a:r>
            <a:endParaRPr lang="tr-TR" sz="4000" b="1" dirty="0"/>
          </a:p>
        </p:txBody>
      </p:sp>
      <p:sp>
        <p:nvSpPr>
          <p:cNvPr id="8" name="Metin kutusu 7"/>
          <p:cNvSpPr txBox="1"/>
          <p:nvPr/>
        </p:nvSpPr>
        <p:spPr>
          <a:xfrm>
            <a:off x="2333350" y="307766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smtClean="0"/>
              <a:t>2</a:t>
            </a:r>
            <a:endParaRPr lang="tr-TR" sz="3600" b="1" dirty="0"/>
          </a:p>
        </p:txBody>
      </p:sp>
      <p:sp>
        <p:nvSpPr>
          <p:cNvPr id="9" name="Metin kutusu 8"/>
          <p:cNvSpPr txBox="1"/>
          <p:nvPr/>
        </p:nvSpPr>
        <p:spPr>
          <a:xfrm>
            <a:off x="3299596" y="5398142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smtClean="0"/>
              <a:t>4</a:t>
            </a:r>
            <a:endParaRPr lang="tr-TR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MESCİD-İ AKSA’NIN ETRAFI NEDEN MÜBAREKTİR?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6 İçerik Yer Tutucusu" descr="C:\Users\HARUN YURT\Desktop\KUDÜS\IMG_0218.JPG"/>
          <p:cNvPicPr>
            <a:picLocks noGrp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785926"/>
            <a:ext cx="9144000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alilurrahman cami kudüs ile ilgili görsel sonucu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7"/>
          <a:stretch>
            <a:fillRect/>
          </a:stretch>
        </p:blipFill>
        <p:spPr bwMode="auto">
          <a:xfrm>
            <a:off x="0" y="1714489"/>
            <a:ext cx="9144000" cy="516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MESCİD-İ AKSA’NIN ETRAFI NEDEN MÜBAREKTİR?</a:t>
            </a:r>
            <a:endParaRPr lang="tr-TR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2" name="Picture 4" descr="hz ishak kabri ile ilgili görsel sonucu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16989"/>
            <a:ext cx="7848872" cy="514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MESCİD-İ AKSA’NIN ETRAFI NEDEN MÜBAREKTİR?</a:t>
            </a:r>
            <a:endParaRPr lang="tr-TR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Picture 2" descr="İlgili resim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 b="5265"/>
          <a:stretch>
            <a:fillRect/>
          </a:stretch>
        </p:blipFill>
        <p:spPr bwMode="auto">
          <a:xfrm>
            <a:off x="299525" y="1754326"/>
            <a:ext cx="8544949" cy="510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MESCİD-İ AKSA’NIN ETRAFI NEDEN MÜBAREKTİR?</a:t>
            </a:r>
            <a:endParaRPr lang="tr-TR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rabiatül adeviyye kabri ile ilgili görsel sonucu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0" b="2826"/>
          <a:stretch>
            <a:fillRect/>
          </a:stretch>
        </p:blipFill>
        <p:spPr bwMode="auto">
          <a:xfrm>
            <a:off x="539552" y="1754326"/>
            <a:ext cx="8271933" cy="510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-41563" y="0"/>
            <a:ext cx="914400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MESCİD-İ AKSA’NIN ETRAFI NEDEN MÜBAREKTİR?</a:t>
            </a:r>
            <a:endParaRPr lang="tr-TR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4 İçerik Yer Tutucusu" descr="C:\Users\HARUN YURT\Desktop\KUDÜS\IMG_0242.JPG"/>
          <p:cNvPicPr>
            <a:picLocks noGrp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714488"/>
            <a:ext cx="9143999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MESCİD-İ AKSA’NIN ETRAFI NEDEN MÜBAREKTİR?</a:t>
            </a:r>
            <a:endParaRPr lang="tr-TR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4 Resim" descr="C:\Users\HARUN YURT\Desktop\KUDÜS\IMG_0248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643050"/>
            <a:ext cx="9144000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tr-TR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4 Resim" descr="C:\Users\HARUN YURT\Desktop\mescid-i aksa 31.10.2012-04.11.2012\DSC_0995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2767" y="923330"/>
            <a:ext cx="9144000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tr-TR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4 Resim" descr="C:\Users\HARUN YURT\Desktop\KUDÜS\IMG_0123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285728"/>
            <a:ext cx="914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tr-T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MESCİD-İ AKSA’NIN ETRAFI NEDEN MÜBAREKTİR?</a:t>
            </a:r>
            <a:br>
              <a:rPr lang="tr-T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 descr="C:\Users\Hp\Desktop\DSC_0022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74"/>
            <a:ext cx="9144000" cy="49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tr-TR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4 Resim" descr="C:\Users\HARUN YURT\Desktop\mescid-i aksa 31.10.2012-04.11.2012\DSC_0688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428604"/>
            <a:ext cx="9144000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http://img.blogcu.com/uploads/mucahid23_Mescidi_Aksa.jpg"/>
          <p:cNvPicPr/>
          <p:nvPr/>
        </p:nvPicPr>
        <p:blipFill rotWithShape="1">
          <a:blip r:embed="rId1" cstate="print"/>
          <a:srcRect r="388"/>
          <a:stretch>
            <a:fillRect/>
          </a:stretch>
        </p:blipFill>
        <p:spPr bwMode="auto">
          <a:xfrm>
            <a:off x="233772" y="1416901"/>
            <a:ext cx="8676456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r-TR" sz="48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DÜNYADA KURULAN</a:t>
            </a:r>
            <a:endParaRPr lang="tr-TR" sz="4800" b="1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tr-TR" sz="48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EN ESKİ ŞEHİRLERİNDEN BİRİDİR</a:t>
            </a:r>
            <a:endParaRPr lang="tr-TR" sz="4800" b="1" cap="none" spc="0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smtClean="0">
                <a:solidFill>
                  <a:srgbClr val="C00000"/>
                </a:solidFill>
              </a:rPr>
              <a:t>SIRASIYLA KUDÜS FATİHLERİ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tr-TR" sz="4800" b="1" dirty="0" smtClean="0"/>
              <a:t>Hz. Ömer (</a:t>
            </a:r>
            <a:r>
              <a:rPr lang="tr-TR" sz="4800" b="1" dirty="0" err="1" smtClean="0"/>
              <a:t>r.a</a:t>
            </a:r>
            <a:r>
              <a:rPr lang="tr-TR" sz="4800" b="1" dirty="0" smtClean="0"/>
              <a:t>) </a:t>
            </a:r>
            <a:r>
              <a:rPr lang="tr-TR" sz="4800" dirty="0" smtClean="0"/>
              <a:t>– 637</a:t>
            </a:r>
            <a:endParaRPr lang="tr-TR" sz="4800" dirty="0" smtClean="0"/>
          </a:p>
          <a:p>
            <a:pPr algn="ctr"/>
            <a:r>
              <a:rPr lang="tr-TR" sz="4800" b="1" dirty="0" smtClean="0"/>
              <a:t>Selahaddin Eyyubi </a:t>
            </a:r>
            <a:r>
              <a:rPr lang="tr-TR" sz="4800" dirty="0" smtClean="0"/>
              <a:t>– 1187</a:t>
            </a:r>
            <a:endParaRPr lang="tr-TR" sz="4800" dirty="0" smtClean="0"/>
          </a:p>
          <a:p>
            <a:pPr algn="ctr"/>
            <a:r>
              <a:rPr lang="tr-TR" sz="4800" b="1" dirty="0" smtClean="0"/>
              <a:t>Yavuz Sultan Selim </a:t>
            </a:r>
            <a:r>
              <a:rPr lang="tr-TR" sz="4800" dirty="0" smtClean="0"/>
              <a:t>– 1517</a:t>
            </a:r>
            <a:endParaRPr lang="tr-TR" sz="4800" dirty="0" smtClean="0"/>
          </a:p>
          <a:p>
            <a:pPr marL="0" indent="0" algn="ctr">
              <a:buNone/>
            </a:pPr>
            <a:endParaRPr lang="tr-TR" sz="4800" dirty="0" smtClean="0"/>
          </a:p>
          <a:p>
            <a:pPr marL="0" indent="0" algn="ctr">
              <a:buNone/>
            </a:pPr>
            <a:r>
              <a:rPr lang="tr-TR" sz="4800" dirty="0"/>
              <a:t> </a:t>
            </a:r>
            <a:r>
              <a:rPr lang="tr-TR" sz="4800" dirty="0" smtClean="0"/>
              <a:t>    </a:t>
            </a:r>
            <a:r>
              <a:rPr lang="tr-TR" sz="4800" b="1" dirty="0" smtClean="0"/>
              <a:t>Kudüs’ün topraklarımızdan     </a:t>
            </a:r>
            <a:endParaRPr lang="tr-TR" sz="4800" b="1" dirty="0" smtClean="0"/>
          </a:p>
          <a:p>
            <a:pPr marL="0" indent="0" algn="ctr">
              <a:buNone/>
            </a:pPr>
            <a:r>
              <a:rPr lang="tr-TR" sz="4800" b="1" dirty="0"/>
              <a:t> </a:t>
            </a:r>
            <a:r>
              <a:rPr lang="tr-TR" sz="4800" b="1" dirty="0" smtClean="0"/>
              <a:t>    koparılışı 1917 </a:t>
            </a:r>
            <a:endParaRPr lang="tr-TR" sz="4800" b="1" dirty="0" smtClean="0"/>
          </a:p>
          <a:p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7160" y="188640"/>
            <a:ext cx="3707904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3 Metin kutusu"/>
          <p:cNvSpPr txBox="1"/>
          <p:nvPr/>
        </p:nvSpPr>
        <p:spPr>
          <a:xfrm>
            <a:off x="-108520" y="5181275"/>
            <a:ext cx="3851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/>
              <a:t>İSRAİL SİYONİST HAREKETİN LİDERİ DAVİD BEN GURİON</a:t>
            </a:r>
            <a:endParaRPr lang="tr-TR" sz="3200" b="1" dirty="0"/>
          </a:p>
        </p:txBody>
      </p:sp>
      <p:sp>
        <p:nvSpPr>
          <p:cNvPr id="6" name="2 Alt Başlık"/>
          <p:cNvSpPr txBox="1"/>
          <p:nvPr/>
        </p:nvSpPr>
        <p:spPr>
          <a:xfrm>
            <a:off x="3995936" y="188640"/>
            <a:ext cx="4978896" cy="65527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4000" b="1" dirty="0" smtClean="0">
                <a:solidFill>
                  <a:srgbClr val="002060"/>
                </a:solidFill>
              </a:rPr>
              <a:t>‘BİZ İSRAİL DEVLETİNİ KUDÜS’Ü ELE GEÇİRMEK İÇİN KURDUK. KUDÜS’ÜN BAŞKENT YAPILMASI İÇİN ÇALIŞACAĞIZ. </a:t>
            </a:r>
            <a:endParaRPr lang="tr-TR" sz="40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tr-TR" sz="4000" b="1" dirty="0" smtClean="0">
                <a:solidFill>
                  <a:srgbClr val="002060"/>
                </a:solidFill>
              </a:rPr>
              <a:t>AMA ONDAN ÇOK </a:t>
            </a:r>
            <a:endParaRPr lang="tr-TR" sz="40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tr-TR" sz="4000" b="1" dirty="0" smtClean="0">
                <a:solidFill>
                  <a:srgbClr val="002060"/>
                </a:solidFill>
              </a:rPr>
              <a:t>DAHA ÖNEMLİSİ SİYON TAPINAĞININ </a:t>
            </a:r>
            <a:endParaRPr lang="tr-TR" sz="40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tr-TR" sz="4000" b="1" dirty="0" smtClean="0">
                <a:solidFill>
                  <a:srgbClr val="002060"/>
                </a:solidFill>
              </a:rPr>
              <a:t>İNŞA EDİLMESİDİR.’ </a:t>
            </a:r>
            <a:endParaRPr lang="tr-TR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77447" y="266967"/>
            <a:ext cx="8229600" cy="1143000"/>
          </a:xfrm>
        </p:spPr>
        <p:txBody>
          <a:bodyPr/>
          <a:lstStyle/>
          <a:p>
            <a:endParaRPr lang="tr-TR"/>
          </a:p>
        </p:txBody>
      </p:sp>
      <p:pic>
        <p:nvPicPr>
          <p:cNvPr id="4" name="Picture 2" descr="Osmanlı padişahlarından Yavuz Sultan Selim Han‘ın farklı görüntüleri...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57200" y="266967"/>
            <a:ext cx="2214578" cy="4000528"/>
          </a:xfrm>
          <a:prstGeom prst="rect">
            <a:avLst/>
          </a:prstGeom>
          <a:noFill/>
        </p:spPr>
      </p:pic>
      <p:sp>
        <p:nvSpPr>
          <p:cNvPr id="5" name="5 Dikdörtgen"/>
          <p:cNvSpPr/>
          <p:nvPr/>
        </p:nvSpPr>
        <p:spPr>
          <a:xfrm>
            <a:off x="242902" y="4450057"/>
            <a:ext cx="2643174" cy="219509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/>
              <a:t>Yavuz Sultan Selim</a:t>
            </a:r>
            <a:endParaRPr lang="tr-TR" sz="4400" dirty="0"/>
          </a:p>
        </p:txBody>
      </p:sp>
      <p:sp>
        <p:nvSpPr>
          <p:cNvPr id="6" name="1 Dikdörtgen"/>
          <p:cNvSpPr>
            <a:spLocks noGrp="1"/>
          </p:cNvSpPr>
          <p:nvPr>
            <p:ph idx="1"/>
          </p:nvPr>
        </p:nvSpPr>
        <p:spPr>
          <a:xfrm>
            <a:off x="3054222" y="266967"/>
            <a:ext cx="5698976" cy="624786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1517′</a:t>
            </a:r>
            <a:r>
              <a:rPr lang="en-US" sz="4000" b="1" dirty="0" smtClean="0">
                <a:solidFill>
                  <a:srgbClr val="00B0F0"/>
                </a:solidFill>
              </a:rPr>
              <a:t>de Yavuz Sultan Selim’in Kudüs’ü fethi ile 400 yıllık Osmanlı egemenliği başladı.</a:t>
            </a:r>
            <a:r>
              <a:rPr lang="tr-TR" sz="4000" b="1" dirty="0" smtClean="0">
                <a:solidFill>
                  <a:schemeClr val="bg1"/>
                </a:solidFill>
              </a:rPr>
              <a:t> </a:t>
            </a:r>
            <a:br>
              <a:rPr lang="tr-TR" sz="4000" b="1" dirty="0" smtClean="0">
                <a:solidFill>
                  <a:srgbClr val="00B0F0"/>
                </a:solidFill>
              </a:rPr>
            </a:br>
            <a:r>
              <a:rPr lang="tr-TR" sz="4000" b="1" dirty="0" smtClean="0">
                <a:solidFill>
                  <a:srgbClr val="00B0F0"/>
                </a:solidFill>
              </a:rPr>
              <a:t>Kur'an'ın övgü ile bahsettiği bu kutsal mabed </a:t>
            </a:r>
            <a:r>
              <a:rPr lang="tr-TR" sz="4000" b="1" dirty="0" smtClean="0">
                <a:solidFill>
                  <a:srgbClr val="C00000"/>
                </a:solidFill>
              </a:rPr>
              <a:t>12.000 </a:t>
            </a:r>
            <a:r>
              <a:rPr lang="tr-TR" sz="4000" b="1" dirty="0" smtClean="0">
                <a:solidFill>
                  <a:srgbClr val="00B0F0"/>
                </a:solidFill>
              </a:rPr>
              <a:t>kandille aydınlatılır. Ve  </a:t>
            </a:r>
            <a:br>
              <a:rPr lang="tr-TR" sz="4000" b="1" dirty="0" smtClean="0">
                <a:solidFill>
                  <a:srgbClr val="00B0F0"/>
                </a:solidFill>
              </a:rPr>
            </a:br>
            <a:r>
              <a:rPr lang="tr-TR" sz="4000" b="1" dirty="0" smtClean="0">
                <a:solidFill>
                  <a:srgbClr val="00B0F0"/>
                </a:solidFill>
              </a:rPr>
              <a:t>Padişah ordusu ile namaz kılar.</a:t>
            </a:r>
            <a:endParaRPr lang="tr-TR" sz="40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 descr="Kanuni Sultan Süleyman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" y="254391"/>
            <a:ext cx="2286016" cy="3714776"/>
          </a:xfrm>
          <a:prstGeom prst="rect">
            <a:avLst/>
          </a:prstGeom>
          <a:noFill/>
        </p:spPr>
      </p:pic>
      <p:sp>
        <p:nvSpPr>
          <p:cNvPr id="5" name="5 Dikdörtgen"/>
          <p:cNvSpPr/>
          <p:nvPr/>
        </p:nvSpPr>
        <p:spPr>
          <a:xfrm>
            <a:off x="457200" y="4371837"/>
            <a:ext cx="2286016" cy="175432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Kanuni Sultan Süleyman </a:t>
            </a:r>
            <a:endParaRPr lang="tr-TR" sz="3600" dirty="0"/>
          </a:p>
        </p:txBody>
      </p:sp>
      <p:sp>
        <p:nvSpPr>
          <p:cNvPr id="6" name="4 Dikdörtgen"/>
          <p:cNvSpPr>
            <a:spLocks noGrp="1"/>
          </p:cNvSpPr>
          <p:nvPr>
            <p:ph idx="1"/>
          </p:nvPr>
        </p:nvSpPr>
        <p:spPr>
          <a:xfrm>
            <a:off x="3131840" y="274638"/>
            <a:ext cx="5554960" cy="59093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70C0"/>
                </a:solidFill>
              </a:rPr>
              <a:t>Kanuni Sultan Süleyman devrinde yeni surlar, medreseler, imarethaneler yapıldı</a:t>
            </a:r>
            <a:r>
              <a:rPr lang="tr-TR" sz="5400" b="1" dirty="0" smtClean="0">
                <a:solidFill>
                  <a:srgbClr val="0070C0"/>
                </a:solidFill>
              </a:rPr>
              <a:t>.</a:t>
            </a:r>
            <a:endParaRPr lang="tr-TR" sz="5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İlgili resim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29088" y="270609"/>
            <a:ext cx="2247900" cy="5214974"/>
          </a:xfrm>
          <a:prstGeom prst="rect">
            <a:avLst/>
          </a:prstGeom>
          <a:noFill/>
        </p:spPr>
      </p:pic>
      <p:sp>
        <p:nvSpPr>
          <p:cNvPr id="6" name="3 Dikdörtgen"/>
          <p:cNvSpPr/>
          <p:nvPr/>
        </p:nvSpPr>
        <p:spPr>
          <a:xfrm>
            <a:off x="231451" y="5600508"/>
            <a:ext cx="2643174" cy="107721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r-TR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Sultan Abdülmecid </a:t>
            </a:r>
            <a:endParaRPr lang="tr-TR" sz="3200" dirty="0"/>
          </a:p>
        </p:txBody>
      </p:sp>
      <p:sp>
        <p:nvSpPr>
          <p:cNvPr id="8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3015936" y="246332"/>
            <a:ext cx="5698976" cy="635558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tr-TR" sz="37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Sultan Abdülmecid Mescidi </a:t>
            </a:r>
            <a:r>
              <a:rPr kumimoji="0" lang="tr-TR" sz="37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Aksa’nın</a:t>
            </a:r>
            <a:r>
              <a:rPr kumimoji="0" lang="tr-TR" sz="37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restorasyonunu yaptırmıştır ve 20 000 altın harcamıştır.  </a:t>
            </a:r>
            <a:endParaRPr kumimoji="0" lang="tr-TR" sz="37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tr-TR" sz="37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 dönemde </a:t>
            </a:r>
            <a:endParaRPr kumimoji="0" lang="tr-TR" sz="37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tr-TR" sz="37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Kudüs şehrinin nüfusu artmıştır ve 1858 de insanlar Kudüs surları dışına yerleşmeye başlamıştır</a:t>
            </a:r>
            <a:r>
              <a:rPr lang="tr-TR" sz="3700" dirty="0" smtClean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tr-TR" sz="37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abdulaziz ile ilgili görsel sonucu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3171" y="274638"/>
            <a:ext cx="2214578" cy="4838688"/>
          </a:xfrm>
          <a:prstGeom prst="rect">
            <a:avLst/>
          </a:prstGeom>
          <a:noFill/>
        </p:spPr>
      </p:pic>
      <p:sp>
        <p:nvSpPr>
          <p:cNvPr id="5" name="3 Dikdörtgen"/>
          <p:cNvSpPr/>
          <p:nvPr/>
        </p:nvSpPr>
        <p:spPr>
          <a:xfrm>
            <a:off x="323528" y="5295888"/>
            <a:ext cx="2357454" cy="107721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r-TR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Sultan Abd</a:t>
            </a:r>
            <a:r>
              <a:rPr lang="tr-TR" sz="3200" b="1" dirty="0" smtClean="0"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ü</a:t>
            </a:r>
            <a:r>
              <a:rPr lang="tr-TR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laziz </a:t>
            </a:r>
            <a:endParaRPr lang="tr-TR" sz="3200"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2919845" y="620688"/>
            <a:ext cx="5770984" cy="50783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Sultan Abd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ü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laziz d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ö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neminde 1867 tarihinde Kud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ü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s'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ü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yolları mermerlerle d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ö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şendi, </a:t>
            </a:r>
            <a:endParaRPr kumimoji="0" lang="tr-TR" sz="32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 d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ö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şemeler g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ü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ü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ü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 kadar b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ö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lgede mevcuttur. </a:t>
            </a:r>
            <a:endParaRPr kumimoji="0" lang="tr-TR" sz="32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Sultan Abd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ü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laziz</a:t>
            </a:r>
            <a:endParaRPr kumimoji="0" lang="tr-TR" sz="32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mescidi Aksa’nın s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ü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slemesi ve restoresine 30000 </a:t>
            </a:r>
            <a:endParaRPr kumimoji="0" lang="tr-TR" sz="32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Osmanlı ak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ç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esi</a:t>
            </a:r>
            <a:endParaRPr kumimoji="0" lang="tr-TR" sz="32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harcadı</a:t>
            </a:r>
            <a:r>
              <a:rPr kumimoji="0" lang="tr-TR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tr-TR" sz="4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 descr="Görsel sonucu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" y="274638"/>
            <a:ext cx="2357454" cy="4429156"/>
          </a:xfrm>
          <a:prstGeom prst="rect">
            <a:avLst/>
          </a:prstGeom>
          <a:noFill/>
        </p:spPr>
      </p:pic>
      <p:sp>
        <p:nvSpPr>
          <p:cNvPr id="5" name="3 Dikdörtgen"/>
          <p:cNvSpPr/>
          <p:nvPr/>
        </p:nvSpPr>
        <p:spPr>
          <a:xfrm>
            <a:off x="457200" y="5152390"/>
            <a:ext cx="2643175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/>
              <a:t>II. ABDÜLHAMİD </a:t>
            </a:r>
            <a:endParaRPr lang="tr-TR" sz="2800" dirty="0"/>
          </a:p>
        </p:txBody>
      </p:sp>
      <p:sp>
        <p:nvSpPr>
          <p:cNvPr id="6" name="1 Dikdörtgen"/>
          <p:cNvSpPr>
            <a:spLocks noGrp="1"/>
          </p:cNvSpPr>
          <p:nvPr>
            <p:ph idx="1"/>
          </p:nvPr>
        </p:nvSpPr>
        <p:spPr>
          <a:xfrm>
            <a:off x="3203848" y="274638"/>
            <a:ext cx="5832648" cy="648485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tr-TR" sz="3100" b="1" i="1" dirty="0" smtClean="0">
                <a:solidFill>
                  <a:srgbClr val="0070C0"/>
                </a:solidFill>
              </a:rPr>
              <a:t>Bilâhare </a:t>
            </a:r>
            <a:r>
              <a:rPr lang="tr-TR" sz="3100" b="1" i="1" dirty="0" smtClean="0">
                <a:solidFill>
                  <a:srgbClr val="FF0000"/>
                </a:solidFill>
              </a:rPr>
              <a:t>yüz elli milyon altun </a:t>
            </a:r>
            <a:r>
              <a:rPr lang="tr-TR" sz="3100" b="1" i="1" dirty="0" smtClean="0">
                <a:solidFill>
                  <a:srgbClr val="0070C0"/>
                </a:solidFill>
              </a:rPr>
              <a:t>İngiliz lirasi vereceklerini vaat ettiler. </a:t>
            </a:r>
            <a:endParaRPr lang="tr-TR" sz="3100" b="1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tr-TR" sz="3100" b="1" i="1" dirty="0" smtClean="0">
                <a:solidFill>
                  <a:srgbClr val="0070C0"/>
                </a:solidFill>
              </a:rPr>
              <a:t>Bu teklifi dahi katiyen reddettim ve kendilerine şu sözle mukabelede bulundum: ‘</a:t>
            </a:r>
            <a:endParaRPr lang="tr-TR" sz="3100" b="1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tr-TR" sz="3100" b="1" i="1" dirty="0" smtClean="0">
                <a:solidFill>
                  <a:srgbClr val="0070C0"/>
                </a:solidFill>
              </a:rPr>
              <a:t>Değil yüz elli milyon İngiliz lirası , </a:t>
            </a:r>
            <a:r>
              <a:rPr lang="tr-TR" sz="3100" b="1" i="1" dirty="0" smtClean="0">
                <a:solidFill>
                  <a:srgbClr val="7030A0"/>
                </a:solidFill>
              </a:rPr>
              <a:t>dünya dolusu altın verseniz</a:t>
            </a:r>
            <a:r>
              <a:rPr lang="tr-TR" sz="3100" b="1" i="1" dirty="0" smtClean="0">
                <a:solidFill>
                  <a:srgbClr val="0070C0"/>
                </a:solidFill>
              </a:rPr>
              <a:t> bu tekliflerinizi katiyen kabul etmem! Ben otuz seneden fazla bir müddetle Millet-i </a:t>
            </a:r>
            <a:r>
              <a:rPr lang="tr-TR" sz="3100" b="1" i="1" dirty="0" err="1" smtClean="0">
                <a:solidFill>
                  <a:srgbClr val="0070C0"/>
                </a:solidFill>
              </a:rPr>
              <a:t>İslâmiye'ye</a:t>
            </a:r>
            <a:r>
              <a:rPr lang="tr-TR" sz="3100" b="1" i="1" dirty="0" smtClean="0">
                <a:solidFill>
                  <a:srgbClr val="0070C0"/>
                </a:solidFill>
              </a:rPr>
              <a:t> ve Ümmet-i </a:t>
            </a:r>
            <a:r>
              <a:rPr lang="tr-TR" sz="3100" b="1" i="1" dirty="0" err="1" smtClean="0">
                <a:solidFill>
                  <a:srgbClr val="0070C0"/>
                </a:solidFill>
              </a:rPr>
              <a:t>Muhammediye'ye</a:t>
            </a:r>
            <a:r>
              <a:rPr lang="tr-TR" sz="3100" b="1" i="1" dirty="0" smtClean="0">
                <a:solidFill>
                  <a:srgbClr val="0070C0"/>
                </a:solidFill>
              </a:rPr>
              <a:t> hizmet ettim</a:t>
            </a:r>
            <a:r>
              <a:rPr lang="tr-TR" sz="3000" b="1" i="1" dirty="0" smtClean="0">
                <a:solidFill>
                  <a:srgbClr val="0070C0"/>
                </a:solidFill>
              </a:rPr>
              <a:t>. </a:t>
            </a:r>
            <a:endParaRPr lang="tr-TR" sz="3000" b="1" i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11079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FETHE HAZIRLANMAK</a:t>
            </a:r>
            <a:endParaRPr lang="tr-TR" sz="66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4 Resim" descr="C:\Users\HARUN YURT\Desktop\KUDÜS\IMG_0198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 rot="16200000">
            <a:off x="1643057" y="-662327"/>
            <a:ext cx="5857890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11079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FETHE HAZIRLANMAK</a:t>
            </a:r>
            <a:endParaRPr lang="tr-TR" sz="66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7" b="23259"/>
          <a:stretch>
            <a:fillRect/>
          </a:stretch>
        </p:blipFill>
        <p:spPr bwMode="auto">
          <a:xfrm>
            <a:off x="0" y="1142985"/>
            <a:ext cx="9144000" cy="571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l_fi" descr="http://www.netteyim.net/haber/resim/dunya/mescid-i_aksa_altinda_yapilan_kazilar-H7-311131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642918"/>
            <a:ext cx="914400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0"/>
            <a:ext cx="9144000" cy="21236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6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MESCİD-İ AKSA</a:t>
            </a:r>
            <a:endParaRPr lang="tr-TR" sz="66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tr-TR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NERESİDİR?</a:t>
            </a:r>
            <a:endParaRPr lang="tr-TR" sz="6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16"/>
            <a:ext cx="9144000" cy="471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3643306" y="0"/>
            <a:ext cx="5500694" cy="6741368"/>
          </a:xfrm>
          <a:solidFill>
            <a:schemeClr val="bg2">
              <a:lumMod val="9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tr-TR" sz="4000" b="1" dirty="0" smtClean="0">
                <a:solidFill>
                  <a:srgbClr val="002060"/>
                </a:solidFill>
              </a:rPr>
              <a:t>SİYONİSTLERİN SON SÖZLERİ:</a:t>
            </a:r>
            <a:endParaRPr lang="tr-TR" sz="4000" b="1" dirty="0" smtClean="0">
              <a:solidFill>
                <a:srgbClr val="002060"/>
              </a:solidFill>
            </a:endParaRPr>
          </a:p>
          <a:p>
            <a:r>
              <a:rPr lang="tr-TR" sz="4400" b="1" dirty="0" smtClean="0">
                <a:solidFill>
                  <a:srgbClr val="002060"/>
                </a:solidFill>
              </a:rPr>
              <a:t> </a:t>
            </a:r>
            <a:r>
              <a:rPr lang="tr-TR" sz="3600" b="1" dirty="0" smtClean="0">
                <a:solidFill>
                  <a:srgbClr val="002060"/>
                </a:solidFill>
              </a:rPr>
              <a:t>‘</a:t>
            </a:r>
            <a:r>
              <a:rPr lang="tr-TR" sz="4000" b="1" dirty="0" smtClean="0">
                <a:solidFill>
                  <a:srgbClr val="002060"/>
                </a:solidFill>
              </a:rPr>
              <a:t>BİZ ARTIK MESCİD’İ AKSA’NIN TEMELLERİNE ULAŞTIK. KAZI ÇALIŞMALARIMIZIN SONUNA GELDİK.</a:t>
            </a:r>
            <a:endParaRPr lang="tr-TR" sz="4000" b="1" dirty="0" smtClean="0">
              <a:solidFill>
                <a:srgbClr val="002060"/>
              </a:solidFill>
            </a:endParaRPr>
          </a:p>
          <a:p>
            <a:r>
              <a:rPr lang="tr-TR" sz="4000" b="1" dirty="0" smtClean="0">
                <a:solidFill>
                  <a:srgbClr val="002060"/>
                </a:solidFill>
              </a:rPr>
              <a:t> TARİHTE BU KADAR SONUCA YAKLAŞTIĞIMIZ BİR GÜN OLMADI. YAKINDA BAŞARILI BİR SONUÇ ELDE EDECEĞİZ.’</a:t>
            </a:r>
            <a:endParaRPr lang="tr-TR" sz="3600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3571868" cy="377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0" y="3714752"/>
            <a:ext cx="36433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/>
              <a:t>MESCİDİ AKSA’NIN ALTI</a:t>
            </a:r>
            <a:endParaRPr lang="tr-TR" sz="3200" b="1" dirty="0" smtClean="0"/>
          </a:p>
          <a:p>
            <a:pPr algn="ctr"/>
            <a:r>
              <a:rPr lang="tr-TR" sz="3200" b="1" dirty="0" smtClean="0"/>
              <a:t>ARTIK BİR TÜNEL AĞINA </a:t>
            </a:r>
            <a:endParaRPr lang="tr-TR" sz="3200" b="1" dirty="0" smtClean="0"/>
          </a:p>
          <a:p>
            <a:pPr algn="ctr"/>
            <a:r>
              <a:rPr lang="tr-TR" sz="3200" b="1" dirty="0" smtClean="0"/>
              <a:t>DÖNMÜŞ</a:t>
            </a:r>
            <a:endParaRPr lang="tr-TR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http://img-yenisafak.mncdn.com/mnresize/619/1000/resim/imagecrop/2015/10/03/resized_9ac24-c12c6d24mansetc.jpg">
            <a:hlinkClick r:id="rId1" tooltip="&quot;&quot;"/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Dikdörtgen"/>
          <p:cNvSpPr/>
          <p:nvPr/>
        </p:nvSpPr>
        <p:spPr>
          <a:xfrm>
            <a:off x="3286116" y="357166"/>
            <a:ext cx="564360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i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MESCİD-İ AKSA’YA </a:t>
            </a:r>
            <a:endParaRPr lang="tr-TR" sz="5400" b="1" i="1" cap="none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tr-TR" sz="54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SALDIRI</a:t>
            </a:r>
            <a:endParaRPr lang="tr-TR" sz="5400" b="1" i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 İçerik Yer Tutucusu" descr="http://image.yenisafak.com/resim/imagecrop/2015/10/01/resized_f2d82-c614753312000981_1053202731381306_1979916298977126776_o.jpg">
            <a:hlinkClick r:id="rId1"/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Dikdörtgen"/>
          <p:cNvSpPr/>
          <p:nvPr/>
        </p:nvSpPr>
        <p:spPr>
          <a:xfrm>
            <a:off x="0" y="285729"/>
            <a:ext cx="2571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MESCİD-İ AKSA’YA </a:t>
            </a:r>
            <a:endParaRPr lang="tr-TR" sz="3200" b="1" i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tr-TR" sz="32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SALDIRI</a:t>
            </a:r>
            <a:endParaRPr lang="tr-TR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http://image.yenisafak.com/resim/imagecrop/2015/10/01/resized_fa237-a5bb5e8df43baa_picture_20150913_6279209_high.jpg">
            <a:hlinkClick r:id="rId1"/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Dikdörtgen"/>
          <p:cNvSpPr/>
          <p:nvPr/>
        </p:nvSpPr>
        <p:spPr>
          <a:xfrm>
            <a:off x="0" y="142853"/>
            <a:ext cx="38576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MESCİD-İ AKSA’YA </a:t>
            </a:r>
            <a:endParaRPr lang="tr-TR" sz="3600" b="1" i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tr-TR" sz="36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SALDIRI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http://image.yenisafak.com/resim/imagecrop/2015/10/01/resized_80ea1-5741755e11998921_473982542762384_5785330172173034043_n.jpg">
            <a:hlinkClick r:id="rId1"/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Dikdörtgen"/>
          <p:cNvSpPr/>
          <p:nvPr/>
        </p:nvSpPr>
        <p:spPr>
          <a:xfrm>
            <a:off x="5786446" y="0"/>
            <a:ext cx="20717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MESCİD-İ AKSA’YA </a:t>
            </a:r>
            <a:endParaRPr lang="tr-TR" sz="3200" b="1" i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tr-TR" sz="32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SALDIRI</a:t>
            </a:r>
            <a:endParaRPr lang="tr-T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357158" y="357166"/>
            <a:ext cx="835824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tr-TR" sz="4400" b="1" dirty="0" smtClean="0"/>
              <a:t>Müslümanların </a:t>
            </a:r>
            <a:r>
              <a:rPr lang="tr-TR" sz="4400" b="1" dirty="0" smtClean="0">
                <a:solidFill>
                  <a:srgbClr val="C00000"/>
                </a:solidFill>
              </a:rPr>
              <a:t>bir mukaddesinin esir alınması,</a:t>
            </a:r>
            <a:endParaRPr lang="tr-TR" sz="4400" b="1" dirty="0" smtClean="0">
              <a:solidFill>
                <a:srgbClr val="C00000"/>
              </a:solidFill>
            </a:endParaRPr>
          </a:p>
          <a:p>
            <a:pPr algn="ctr"/>
            <a:r>
              <a:rPr lang="tr-TR" sz="4400" b="1" dirty="0" smtClean="0">
                <a:solidFill>
                  <a:srgbClr val="C00000"/>
                </a:solidFill>
              </a:rPr>
              <a:t>bütün Müslümanların esir </a:t>
            </a:r>
            <a:r>
              <a:rPr lang="tr-TR" sz="4400" b="1" dirty="0" smtClean="0"/>
              <a:t>alınması demektir. </a:t>
            </a:r>
            <a:endParaRPr lang="tr-TR" sz="4400" b="1" dirty="0" smtClean="0"/>
          </a:p>
          <a:p>
            <a:pPr algn="ctr">
              <a:buFont typeface="Arial" panose="020B0604020202020204" pitchFamily="34" charset="0"/>
              <a:buChar char="•"/>
            </a:pPr>
            <a:r>
              <a:rPr lang="tr-TR" sz="4400" b="1" dirty="0" smtClean="0">
                <a:solidFill>
                  <a:srgbClr val="002060"/>
                </a:solidFill>
              </a:rPr>
              <a:t>Mukaddeslerini esaretten kurtaramayanlar, </a:t>
            </a:r>
            <a:endParaRPr lang="tr-TR" sz="44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tr-TR" sz="4400" b="1" dirty="0" smtClean="0">
              <a:solidFill>
                <a:srgbClr val="7030A0"/>
              </a:solidFill>
            </a:endParaRPr>
          </a:p>
          <a:p>
            <a:pPr algn="ctr">
              <a:buNone/>
            </a:pPr>
            <a:r>
              <a:rPr lang="tr-TR" sz="4400" b="1" dirty="0" smtClean="0">
                <a:solidFill>
                  <a:srgbClr val="7030A0"/>
                </a:solidFill>
              </a:rPr>
              <a:t>kendilerini kul ve köle edinmek isteyenlerden asla kurtulamazlar.</a:t>
            </a:r>
            <a:endParaRPr lang="tr-TR" sz="4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resim\kudüs sergi\kudüs sergi\اطفال يلعبون داخل المسجد الاقصى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20960" y="879780"/>
            <a:ext cx="9164960" cy="5989917"/>
          </a:xfrm>
          <a:prstGeom prst="rect">
            <a:avLst/>
          </a:prstGeom>
          <a:noFill/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-20960" y="1235256"/>
            <a:ext cx="5889171" cy="2367136"/>
          </a:xfrm>
        </p:spPr>
        <p:txBody>
          <a:bodyPr>
            <a:normAutofit/>
          </a:bodyPr>
          <a:lstStyle/>
          <a:p>
            <a:r>
              <a:rPr lang="tr-TR" b="1" dirty="0" smtClean="0"/>
              <a:t>MESCİD-İ AKSA’YA EN BÜYÜK YARDIM KUDÜS’E GİTMEKTİR</a:t>
            </a:r>
            <a:endParaRPr lang="tr-TR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YORUMLAYALIM</a:t>
            </a:r>
            <a:endParaRPr lang="tr-TR" sz="6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" name="2 Resim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YORUMLAYALIM</a:t>
            </a:r>
            <a:endParaRPr lang="tr-TR" sz="6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" name="Picture 4" descr="F:\Kartal İ.H Orta Okulu\Utanç duvarı\100_7568.JPG"/>
          <p:cNvPicPr>
            <a:picLocks noGrp="1"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98730"/>
            <a:ext cx="7812360" cy="585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YORUMLAYALIM</a:t>
            </a:r>
            <a:endParaRPr lang="tr-TR" sz="6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http://www.velfecr.net/foto/mescid-el-aksa-velfecr.jpg"/>
          <p:cNvPicPr>
            <a:picLocks noGrp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714488"/>
            <a:ext cx="9144000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144 DÖNÜM ARAZININ </a:t>
            </a:r>
            <a:endParaRPr lang="tr-TR" sz="54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tr-TR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TAMAMIDIR</a:t>
            </a:r>
            <a:endParaRPr lang="tr-TR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Dikdörtgen 7"/>
          <p:cNvSpPr/>
          <p:nvPr/>
        </p:nvSpPr>
        <p:spPr>
          <a:xfrm rot="19965245">
            <a:off x="3184309" y="5335377"/>
            <a:ext cx="5084366" cy="6770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 rot="20054280" flipV="1">
            <a:off x="943438" y="3996302"/>
            <a:ext cx="4720407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/>
          <p:cNvSpPr/>
          <p:nvPr/>
        </p:nvSpPr>
        <p:spPr>
          <a:xfrm rot="1459671">
            <a:off x="5304858" y="3591914"/>
            <a:ext cx="2813580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/>
          <p:cNvSpPr/>
          <p:nvPr/>
        </p:nvSpPr>
        <p:spPr>
          <a:xfrm rot="1931475" flipV="1">
            <a:off x="943040" y="5792172"/>
            <a:ext cx="2718884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YORUMLAYALIM</a:t>
            </a:r>
            <a:endParaRPr lang="tr-TR" sz="6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5 Resim" descr="G:\gezi resimleri\Kudüs Gezisi abdulhamit fotoları\Kudüs Gezisi (1432-2011)\5- Akka\Akka_74.jpg"/>
          <p:cNvPicPr/>
          <p:nvPr/>
        </p:nvPicPr>
        <p:blipFill>
          <a:blip r:embed="rId1" cstate="print"/>
          <a:srcRect t="25009"/>
          <a:stretch>
            <a:fillRect/>
          </a:stretch>
        </p:blipFill>
        <p:spPr bwMode="auto">
          <a:xfrm>
            <a:off x="0" y="928670"/>
            <a:ext cx="9144000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YORUMLAYALIM</a:t>
            </a:r>
            <a:endParaRPr lang="tr-TR" sz="6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Başlık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18488" cy="10795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tr-TR" altLang="tr-TR" sz="4000" b="1" dirty="0" smtClean="0"/>
            </a:br>
            <a:r>
              <a:rPr lang="tr-TR" altLang="tr-TR" sz="4000" b="1" dirty="0" smtClean="0"/>
              <a:t>KUDÜS VE MESCİD-İ AKSA BİZİM İÇİN NEDEN ÖNEMLİDİR</a:t>
            </a:r>
            <a:r>
              <a:rPr lang="tr-TR" altLang="tr-TR" b="1" dirty="0" smtClean="0"/>
              <a:t>?</a:t>
            </a:r>
            <a:br>
              <a:rPr lang="tr-TR" altLang="tr-TR" dirty="0" smtClean="0"/>
            </a:br>
            <a:endParaRPr lang="tr-TR" altLang="tr-TR" dirty="0" smtClean="0"/>
          </a:p>
        </p:txBody>
      </p:sp>
      <p:pic>
        <p:nvPicPr>
          <p:cNvPr id="2051" name="Picture 5" descr="C:\Users\User\Desktop\Kartal İ.H Orta Okulu\Mescid-i Aksa Manzarası\Temple_Mount_(Aerial_view,_2007)_07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>
          <a:xfrm>
            <a:off x="179388" y="1268413"/>
            <a:ext cx="8964612" cy="53292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014" y="260648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İSRA SURESİ 1. AYET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1628801"/>
            <a:ext cx="8712968" cy="38884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4000" b="1" dirty="0" smtClean="0"/>
              <a:t>"Kulu </a:t>
            </a:r>
            <a:r>
              <a:rPr lang="tr-TR" sz="4000" b="1" dirty="0"/>
              <a:t>Muhammed'i geceleyin, </a:t>
            </a:r>
            <a:r>
              <a:rPr lang="tr-TR" sz="4000" b="1" dirty="0" err="1"/>
              <a:t>Mescid</a:t>
            </a:r>
            <a:r>
              <a:rPr lang="tr-TR" sz="4000" b="1" dirty="0"/>
              <a:t>-i </a:t>
            </a:r>
            <a:r>
              <a:rPr lang="tr-TR" sz="4000" b="1" dirty="0" smtClean="0"/>
              <a:t>Haram‘ dan </a:t>
            </a:r>
            <a:r>
              <a:rPr lang="tr-TR" sz="4000" b="1" dirty="0"/>
              <a:t>kendisine bazı </a:t>
            </a:r>
            <a:r>
              <a:rPr lang="tr-TR" sz="4000" b="1" dirty="0" err="1"/>
              <a:t>âyetlerimizi</a:t>
            </a:r>
            <a:r>
              <a:rPr lang="tr-TR" sz="4000" b="1" dirty="0"/>
              <a:t> göstermek için, etrafını mübarek kıldığımız </a:t>
            </a:r>
            <a:r>
              <a:rPr lang="tr-TR" sz="4000" b="1" dirty="0" err="1"/>
              <a:t>Mescid</a:t>
            </a:r>
            <a:r>
              <a:rPr lang="tr-TR" sz="4000" b="1" dirty="0"/>
              <a:t>-i </a:t>
            </a:r>
            <a:r>
              <a:rPr lang="tr-TR" sz="4000" b="1" dirty="0" err="1"/>
              <a:t>Aksâ'ya</a:t>
            </a:r>
            <a:r>
              <a:rPr lang="tr-TR" sz="4000" b="1" dirty="0"/>
              <a:t> götüren Allah, her türlü noksan sıfatlardan münezzehtir. Şüphesiz ki her şeyi hakkıyla işiten, hakkıyla gören O'dur</a:t>
            </a:r>
            <a:r>
              <a:rPr lang="tr-TR" sz="4000" b="1" dirty="0" smtClean="0"/>
              <a:t>."</a:t>
            </a:r>
            <a:endParaRPr lang="tr-T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Başlık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tr-TR" altLang="tr-TR" b="1" dirty="0">
                <a:solidFill>
                  <a:srgbClr val="C00000"/>
                </a:solidFill>
              </a:rPr>
            </a:br>
            <a:r>
              <a:rPr lang="tr-TR" altLang="tr-TR" b="1" dirty="0" smtClean="0">
                <a:solidFill>
                  <a:srgbClr val="C00000"/>
                </a:solidFill>
                <a:latin typeface="+mn-lt"/>
              </a:rPr>
              <a:t>1- MESCİD-İ AKSA İLK KIBLEMİZDİR</a:t>
            </a:r>
            <a:br>
              <a:rPr lang="tr-TR" altLang="tr-TR" b="1" dirty="0" smtClean="0">
                <a:solidFill>
                  <a:srgbClr val="C00000"/>
                </a:solidFill>
              </a:rPr>
            </a:br>
            <a:endParaRPr lang="tr-TR" altLang="tr-TR" b="1" dirty="0" smtClean="0">
              <a:solidFill>
                <a:srgbClr val="C00000"/>
              </a:solidFill>
            </a:endParaRPr>
          </a:p>
        </p:txBody>
      </p:sp>
      <p:pic>
        <p:nvPicPr>
          <p:cNvPr id="3075" name="Picture 4" descr="C:\Users\User\Desktop\Kartal İ.H Orta Okulu\Mescid-i Aksa Manzarası\Israel-2013-Aerial-Temple_Mount_02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>
          <a:xfrm>
            <a:off x="0" y="908050"/>
            <a:ext cx="9144000" cy="59578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tr-TR" altLang="tr-TR" sz="4000" b="1" dirty="0" smtClean="0">
                <a:solidFill>
                  <a:srgbClr val="0070C0"/>
                </a:solidFill>
              </a:rPr>
              <a:t>2-)Mescidi Aksa Hz. Peygamber’in </a:t>
            </a:r>
            <a:r>
              <a:rPr lang="tr-TR" altLang="tr-TR" sz="4000" b="1" dirty="0" err="1" smtClean="0">
                <a:solidFill>
                  <a:srgbClr val="0070C0"/>
                </a:solidFill>
              </a:rPr>
              <a:t>İsra</a:t>
            </a:r>
            <a:r>
              <a:rPr lang="tr-TR" altLang="tr-TR" sz="4000" b="1" dirty="0" smtClean="0">
                <a:solidFill>
                  <a:srgbClr val="0070C0"/>
                </a:solidFill>
              </a:rPr>
              <a:t> ve Miracının gerçekleştiği yerdir.</a:t>
            </a:r>
            <a:endParaRPr lang="tr-TR" altLang="tr-TR" sz="4000" b="1" dirty="0" smtClean="0">
              <a:solidFill>
                <a:srgbClr val="0070C0"/>
              </a:solidFill>
            </a:endParaRPr>
          </a:p>
        </p:txBody>
      </p:sp>
      <p:sp>
        <p:nvSpPr>
          <p:cNvPr id="4099" name="3 İçerik Yer Tutucusu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641850"/>
          </a:xfrm>
        </p:spPr>
        <p:txBody>
          <a:bodyPr/>
          <a:lstStyle/>
          <a:p>
            <a:r>
              <a:rPr lang="tr-TR" altLang="tr-TR" smtClean="0"/>
              <a:t>: </a:t>
            </a:r>
            <a:r>
              <a:rPr lang="tr-TR" altLang="tr-TR" b="1" smtClean="0"/>
              <a:t>"Kulunu, kendisine birtakım ayetlerimizi göstermek için bir gece Mescidi Haram'dan çevresini mübarek kıldığımız Mescidi Aksa'ya yürütenin şanı pek yücedir."</a:t>
            </a:r>
            <a:r>
              <a:rPr lang="tr-TR" altLang="tr-TR" smtClean="0"/>
              <a:t> </a:t>
            </a:r>
            <a:r>
              <a:rPr lang="tr-TR" altLang="tr-TR" i="1" smtClean="0"/>
              <a:t>(İsra, 17/1)</a:t>
            </a:r>
            <a:r>
              <a:rPr lang="tr-TR" altLang="tr-TR" smtClean="0"/>
              <a:t> </a:t>
            </a:r>
            <a:endParaRPr lang="tr-TR" altLang="tr-TR" smtClean="0"/>
          </a:p>
          <a:p>
            <a:endParaRPr lang="tr-TR" smtClean="0"/>
          </a:p>
        </p:txBody>
      </p:sp>
      <p:pic>
        <p:nvPicPr>
          <p:cNvPr id="4100" name="Picture 2" descr="C:\Users\User\Desktop\Kartal İ.H Orta Okulu\Mescid-i Aksa Manzarası\4548641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3573463"/>
            <a:ext cx="914400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5608</Words>
  <Application>WPS Presentation</Application>
  <PresentationFormat>Ekran Gösterisi (4:3)</PresentationFormat>
  <Paragraphs>173</Paragraphs>
  <Slides>51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2" baseType="lpstr">
      <vt:lpstr>Arial</vt:lpstr>
      <vt:lpstr>SimSun</vt:lpstr>
      <vt:lpstr>Wingdings</vt:lpstr>
      <vt:lpstr>Calibri</vt:lpstr>
      <vt:lpstr>Microsoft YaHei</vt:lpstr>
      <vt:lpstr/>
      <vt:lpstr>Arial Unicode MS</vt:lpstr>
      <vt:lpstr>Times New Roman</vt:lpstr>
      <vt:lpstr>Calibri</vt:lpstr>
      <vt:lpstr>Vive la Rivoluzione</vt:lpstr>
      <vt:lpstr>Ofis Teması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KUDÜS VE MESCİD-İ AKSA BİZİM İÇİN NEDEN ÖNEMLİDİR? </vt:lpstr>
      <vt:lpstr>İSRA SURESİ 1. AYET</vt:lpstr>
      <vt:lpstr> 1- MESCİD-İ AKSA İLK KIBLEMİZDİR </vt:lpstr>
      <vt:lpstr>2-)Mescidi Aksa Hz. Peygamber’in İsra ve Miracının gerçekleştiği yerdir.</vt:lpstr>
      <vt:lpstr>3-Allah’ın yeryüzündeki ikinci evidir</vt:lpstr>
      <vt:lpstr>4-)Mescidi Aksa Kutsal Mescidlerin Üçüncüsüdür.</vt:lpstr>
      <vt:lpstr> </vt:lpstr>
      <vt:lpstr>5-)Kudüs ve çevresi peygamberlik ve bereket yurdudur. </vt:lpstr>
      <vt:lpstr> 6-)Mescid-i Aksa’da namaz kılmak faziletlidir. </vt:lpstr>
      <vt:lpstr>Resulullah (a.s.) bir hadisi şerifinde şöyle buyurmuştur: “Mescid-i Aksada kılınan namaz Mescid-i Haram ve Mescidi Nebevi haricindeki mescitlerde kılınan beş yüz namaza denktir.” (Müslim, Hacc 1394 Mecmau’z-Zevaid,4/7,Umdetü’kari,4/280) </vt:lpstr>
      <vt:lpstr>7-)Hz. Peygamber (s.a.v)Kudüs’ün fethedileceğini müjdelemiştir.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MESCİD-İ AKSA’NIN ETRAFI NEDEN MÜBAREKTİR? </vt:lpstr>
      <vt:lpstr>PowerPoint 演示文稿</vt:lpstr>
      <vt:lpstr>SIRASIYLA KUDÜS FATİHLERİ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MESCİD-İ AKSA’YA EN BÜYÜK YARDIM KUDÜS’E GİTMEKTİR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User</dc:creator>
  <cp:lastModifiedBy>hsnhs</cp:lastModifiedBy>
  <cp:revision>83</cp:revision>
  <dcterms:created xsi:type="dcterms:W3CDTF">2015-12-20T17:50:00Z</dcterms:created>
  <dcterms:modified xsi:type="dcterms:W3CDTF">2017-12-11T07:51:30Z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1033-10.2.0.5978</vt:lpwstr>
  </property>
</Properties>
</file>